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89" r:id="rId3"/>
    <p:sldId id="265" r:id="rId4"/>
    <p:sldId id="266" r:id="rId5"/>
    <p:sldId id="264" r:id="rId6"/>
    <p:sldId id="284" r:id="rId7"/>
    <p:sldId id="285" r:id="rId8"/>
    <p:sldId id="267" r:id="rId9"/>
    <p:sldId id="268" r:id="rId10"/>
    <p:sldId id="269" r:id="rId11"/>
    <p:sldId id="270" r:id="rId12"/>
    <p:sldId id="271" r:id="rId13"/>
    <p:sldId id="272" r:id="rId14"/>
    <p:sldId id="273" r:id="rId15"/>
    <p:sldId id="274" r:id="rId16"/>
    <p:sldId id="275" r:id="rId17"/>
    <p:sldId id="276" r:id="rId18"/>
    <p:sldId id="277" r:id="rId19"/>
    <p:sldId id="281" r:id="rId20"/>
    <p:sldId id="282" r:id="rId21"/>
    <p:sldId id="283" r:id="rId22"/>
    <p:sldId id="286" r:id="rId23"/>
    <p:sldId id="287" r:id="rId24"/>
    <p:sldId id="288" r:id="rId25"/>
    <p:sldId id="279" r:id="rId26"/>
    <p:sldId id="280" r:id="rId27"/>
    <p:sldId id="260" r:id="rId28"/>
    <p:sldId id="261" r:id="rId29"/>
  </p:sldIdLst>
  <p:sldSz cx="9144000" cy="6858000" type="screen4x3"/>
  <p:notesSz cx="6858000" cy="9144000"/>
  <p:defaultTextStyle>
    <a:defPPr>
      <a:defRPr lang="en-CA"/>
    </a:defPPr>
    <a:lvl1pPr algn="l" rtl="0" fontAlgn="base">
      <a:spcBef>
        <a:spcPct val="0"/>
      </a:spcBef>
      <a:spcAft>
        <a:spcPct val="0"/>
      </a:spcAft>
      <a:defRPr sz="2400" kern="1200">
        <a:solidFill>
          <a:schemeClr val="tx1"/>
        </a:solidFill>
        <a:latin typeface="Times New Roman" charset="0"/>
        <a:ea typeface="+mn-ea"/>
        <a:cs typeface="+mn-cs"/>
      </a:defRPr>
    </a:lvl1pPr>
    <a:lvl2pPr marL="457200" algn="l" rtl="0" fontAlgn="base">
      <a:spcBef>
        <a:spcPct val="0"/>
      </a:spcBef>
      <a:spcAft>
        <a:spcPct val="0"/>
      </a:spcAft>
      <a:defRPr sz="2400" kern="1200">
        <a:solidFill>
          <a:schemeClr val="tx1"/>
        </a:solidFill>
        <a:latin typeface="Times New Roman" charset="0"/>
        <a:ea typeface="+mn-ea"/>
        <a:cs typeface="+mn-cs"/>
      </a:defRPr>
    </a:lvl2pPr>
    <a:lvl3pPr marL="914400" algn="l" rtl="0" fontAlgn="base">
      <a:spcBef>
        <a:spcPct val="0"/>
      </a:spcBef>
      <a:spcAft>
        <a:spcPct val="0"/>
      </a:spcAft>
      <a:defRPr sz="2400" kern="1200">
        <a:solidFill>
          <a:schemeClr val="tx1"/>
        </a:solidFill>
        <a:latin typeface="Times New Roman" charset="0"/>
        <a:ea typeface="+mn-ea"/>
        <a:cs typeface="+mn-cs"/>
      </a:defRPr>
    </a:lvl3pPr>
    <a:lvl4pPr marL="1371600" algn="l" rtl="0" fontAlgn="base">
      <a:spcBef>
        <a:spcPct val="0"/>
      </a:spcBef>
      <a:spcAft>
        <a:spcPct val="0"/>
      </a:spcAft>
      <a:defRPr sz="2400" kern="1200">
        <a:solidFill>
          <a:schemeClr val="tx1"/>
        </a:solidFill>
        <a:latin typeface="Times New Roman" charset="0"/>
        <a:ea typeface="+mn-ea"/>
        <a:cs typeface="+mn-cs"/>
      </a:defRPr>
    </a:lvl4pPr>
    <a:lvl5pPr marL="1828800" algn="l"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9A8B7"/>
    <a:srgbClr val="D7D9DF"/>
    <a:srgbClr val="63636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2787"/>
    <p:restoredTop sz="90929"/>
  </p:normalViewPr>
  <p:slideViewPr>
    <p:cSldViewPr>
      <p:cViewPr varScale="1">
        <p:scale>
          <a:sx n="51" d="100"/>
          <a:sy n="51" d="100"/>
        </p:scale>
        <p:origin x="-108" y="-3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1FA17F-3DD6-4C0F-9BB0-7F46C6115F99}" type="datetimeFigureOut">
              <a:rPr lang="en-US" smtClean="0"/>
              <a:pPr/>
              <a:t>5/14/2008</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D5F4A8-B76C-45B4-9A41-4DADBB008F5C}"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Software inevitably contains dependencies. Dependencies between classes. Dependencies between layers. Dependencies with third-party libraries. How can concepts like dependency inversion, dependency injection, and inversion of control help you tame your software dependencies? Where does an inversion of control container, such as Castle Windsor, come into the picture and do you need one? Can </a:t>
            </a:r>
            <a:r>
              <a:rPr lang="en-CA" dirty="0" err="1" smtClean="0"/>
              <a:t>Binsor</a:t>
            </a:r>
            <a:r>
              <a:rPr lang="en-CA" dirty="0" smtClean="0"/>
              <a:t> help you achieve convention over configuration? This session answers all these questions and more... </a:t>
            </a:r>
            <a:endParaRPr lang="en-CA" dirty="0"/>
          </a:p>
        </p:txBody>
      </p:sp>
      <p:sp>
        <p:nvSpPr>
          <p:cNvPr id="4" name="Slide Number Placeholder 3"/>
          <p:cNvSpPr>
            <a:spLocks noGrp="1"/>
          </p:cNvSpPr>
          <p:nvPr>
            <p:ph type="sldNum" sz="quarter" idx="10"/>
          </p:nvPr>
        </p:nvSpPr>
        <p:spPr/>
        <p:txBody>
          <a:bodyPr/>
          <a:lstStyle/>
          <a:p>
            <a:fld id="{C4D5F4A8-B76C-45B4-9A41-4DADBB008F5C}" type="slidenum">
              <a:rPr lang="en-CA" smtClean="0"/>
              <a:pPr/>
              <a:t>1</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7C167DB-EFF0-400D-96A1-6799F871DE5B}" type="slidenum">
              <a:rPr lang="en-US" smtClean="0"/>
              <a:pPr/>
              <a:t>13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7C167DB-EFF0-400D-96A1-6799F871DE5B}" type="slidenum">
              <a:rPr lang="en-US" smtClean="0"/>
              <a:pPr/>
              <a:t>18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7C167DB-EFF0-400D-96A1-6799F871DE5B}" type="slidenum">
              <a:rPr lang="en-US" smtClean="0"/>
              <a:pPr/>
              <a:t>19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7C167DB-EFF0-400D-96A1-6799F871DE5B}" type="slidenum">
              <a:rPr lang="en-US" smtClean="0"/>
              <a:pPr/>
              <a:t>28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Tree>
  </p:cSld>
  <p:clrMapOvr>
    <a:masterClrMapping/>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838200"/>
            <a:ext cx="2152650" cy="51816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304800" y="838200"/>
            <a:ext cx="6305550" cy="5181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304800" y="1600200"/>
            <a:ext cx="42291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86300" y="1600200"/>
            <a:ext cx="42291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Tree>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838200"/>
            <a:ext cx="77724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CA" smtClean="0"/>
          </a:p>
        </p:txBody>
      </p:sp>
      <p:sp>
        <p:nvSpPr>
          <p:cNvPr id="1027" name="Rectangle 3"/>
          <p:cNvSpPr>
            <a:spLocks noGrp="1" noChangeArrowheads="1"/>
          </p:cNvSpPr>
          <p:nvPr>
            <p:ph type="body" idx="1"/>
          </p:nvPr>
        </p:nvSpPr>
        <p:spPr bwMode="auto">
          <a:xfrm>
            <a:off x="304800" y="1600200"/>
            <a:ext cx="8610600" cy="441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smtClean="0"/>
              <a:t>Click to edit Master text styles</a:t>
            </a:r>
          </a:p>
          <a:p>
            <a:pPr lvl="1"/>
            <a:r>
              <a:rPr lang="en-CA" smtClean="0"/>
              <a:t>Second level</a:t>
            </a:r>
          </a:p>
          <a:p>
            <a:pPr lvl="2"/>
            <a:r>
              <a:rPr lang="en-CA" smtClean="0"/>
              <a:t>Third level</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p:transition>
  <p:txStyles>
    <p:titleStyle>
      <a:lvl1pPr algn="l" rtl="0" eaLnBrk="1" fontAlgn="base" hangingPunct="1">
        <a:spcBef>
          <a:spcPct val="0"/>
        </a:spcBef>
        <a:spcAft>
          <a:spcPct val="0"/>
        </a:spcAft>
        <a:defRPr sz="3200">
          <a:solidFill>
            <a:srgbClr val="89A8B7"/>
          </a:solidFill>
          <a:latin typeface="+mj-lt"/>
          <a:ea typeface="+mj-ea"/>
          <a:cs typeface="+mj-cs"/>
        </a:defRPr>
      </a:lvl1pPr>
      <a:lvl2pPr algn="l" rtl="0" eaLnBrk="1" fontAlgn="base" hangingPunct="1">
        <a:spcBef>
          <a:spcPct val="0"/>
        </a:spcBef>
        <a:spcAft>
          <a:spcPct val="0"/>
        </a:spcAft>
        <a:defRPr sz="3200">
          <a:solidFill>
            <a:srgbClr val="89A8B7"/>
          </a:solidFill>
          <a:latin typeface="Arial" charset="0"/>
        </a:defRPr>
      </a:lvl2pPr>
      <a:lvl3pPr algn="l" rtl="0" eaLnBrk="1" fontAlgn="base" hangingPunct="1">
        <a:spcBef>
          <a:spcPct val="0"/>
        </a:spcBef>
        <a:spcAft>
          <a:spcPct val="0"/>
        </a:spcAft>
        <a:defRPr sz="3200">
          <a:solidFill>
            <a:srgbClr val="89A8B7"/>
          </a:solidFill>
          <a:latin typeface="Arial" charset="0"/>
        </a:defRPr>
      </a:lvl3pPr>
      <a:lvl4pPr algn="l" rtl="0" eaLnBrk="1" fontAlgn="base" hangingPunct="1">
        <a:spcBef>
          <a:spcPct val="0"/>
        </a:spcBef>
        <a:spcAft>
          <a:spcPct val="0"/>
        </a:spcAft>
        <a:defRPr sz="3200">
          <a:solidFill>
            <a:srgbClr val="89A8B7"/>
          </a:solidFill>
          <a:latin typeface="Arial" charset="0"/>
        </a:defRPr>
      </a:lvl4pPr>
      <a:lvl5pPr algn="l" rtl="0" eaLnBrk="1" fontAlgn="base" hangingPunct="1">
        <a:spcBef>
          <a:spcPct val="0"/>
        </a:spcBef>
        <a:spcAft>
          <a:spcPct val="0"/>
        </a:spcAft>
        <a:defRPr sz="3200">
          <a:solidFill>
            <a:srgbClr val="89A8B7"/>
          </a:solidFill>
          <a:latin typeface="Arial" charset="0"/>
        </a:defRPr>
      </a:lvl5pPr>
      <a:lvl6pPr marL="457200" algn="l" rtl="0" eaLnBrk="1" fontAlgn="base" hangingPunct="1">
        <a:spcBef>
          <a:spcPct val="0"/>
        </a:spcBef>
        <a:spcAft>
          <a:spcPct val="0"/>
        </a:spcAft>
        <a:defRPr sz="3200">
          <a:solidFill>
            <a:srgbClr val="89A8B7"/>
          </a:solidFill>
          <a:latin typeface="Arial" charset="0"/>
        </a:defRPr>
      </a:lvl6pPr>
      <a:lvl7pPr marL="914400" algn="l" rtl="0" eaLnBrk="1" fontAlgn="base" hangingPunct="1">
        <a:spcBef>
          <a:spcPct val="0"/>
        </a:spcBef>
        <a:spcAft>
          <a:spcPct val="0"/>
        </a:spcAft>
        <a:defRPr sz="3200">
          <a:solidFill>
            <a:srgbClr val="89A8B7"/>
          </a:solidFill>
          <a:latin typeface="Arial" charset="0"/>
        </a:defRPr>
      </a:lvl7pPr>
      <a:lvl8pPr marL="1371600" algn="l" rtl="0" eaLnBrk="1" fontAlgn="base" hangingPunct="1">
        <a:spcBef>
          <a:spcPct val="0"/>
        </a:spcBef>
        <a:spcAft>
          <a:spcPct val="0"/>
        </a:spcAft>
        <a:defRPr sz="3200">
          <a:solidFill>
            <a:srgbClr val="89A8B7"/>
          </a:solidFill>
          <a:latin typeface="Arial" charset="0"/>
        </a:defRPr>
      </a:lvl8pPr>
      <a:lvl9pPr marL="1828800" algn="l" rtl="0" eaLnBrk="1" fontAlgn="base" hangingPunct="1">
        <a:spcBef>
          <a:spcPct val="0"/>
        </a:spcBef>
        <a:spcAft>
          <a:spcPct val="0"/>
        </a:spcAft>
        <a:defRPr sz="3200">
          <a:solidFill>
            <a:srgbClr val="89A8B7"/>
          </a:solidFill>
          <a:latin typeface="Arial"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a:solidFill>
            <a:srgbClr val="D7D9DF"/>
          </a:solidFill>
          <a:latin typeface="+mn-lt"/>
        </a:defRPr>
      </a:lvl2pPr>
      <a:lvl3pPr marL="1143000" indent="-228600" algn="l" rtl="0" eaLnBrk="1" fontAlgn="base" hangingPunct="1">
        <a:spcBef>
          <a:spcPct val="20000"/>
        </a:spcBef>
        <a:spcAft>
          <a:spcPct val="0"/>
        </a:spcAft>
        <a:buFont typeface="Wingdings" pitchFamily="2" charset="2"/>
        <a:buChar char="§"/>
        <a:defRPr>
          <a:solidFill>
            <a:srgbClr val="D7D9DF"/>
          </a:solidFill>
          <a:latin typeface="+mn-lt"/>
        </a:defRPr>
      </a:lvl3pPr>
      <a:lvl4pPr marL="1600200" indent="-228600" algn="l" rtl="0" eaLnBrk="1" fontAlgn="base" hangingPunct="1">
        <a:spcBef>
          <a:spcPct val="20000"/>
        </a:spcBef>
        <a:spcAft>
          <a:spcPct val="0"/>
        </a:spcAft>
        <a:buChar char="–"/>
        <a:defRPr sz="2000">
          <a:solidFill>
            <a:schemeClr val="tx1"/>
          </a:solidFill>
          <a:latin typeface="Times New Roman" charset="0"/>
        </a:defRPr>
      </a:lvl4pPr>
      <a:lvl5pPr marL="2057400" indent="-228600" algn="l" rtl="0" eaLnBrk="1" fontAlgn="base" hangingPunct="1">
        <a:spcBef>
          <a:spcPct val="20000"/>
        </a:spcBef>
        <a:spcAft>
          <a:spcPct val="0"/>
        </a:spcAft>
        <a:buChar char="»"/>
        <a:defRPr sz="2000">
          <a:solidFill>
            <a:schemeClr val="tx1"/>
          </a:solidFill>
          <a:latin typeface="Times New Roman" charset="0"/>
        </a:defRPr>
      </a:lvl5pPr>
      <a:lvl6pPr marL="2514600" indent="-228600" algn="l" rtl="0" eaLnBrk="1" fontAlgn="base" hangingPunct="1">
        <a:spcBef>
          <a:spcPct val="20000"/>
        </a:spcBef>
        <a:spcAft>
          <a:spcPct val="0"/>
        </a:spcAft>
        <a:buChar char="»"/>
        <a:defRPr sz="2000">
          <a:solidFill>
            <a:schemeClr val="tx1"/>
          </a:solidFill>
          <a:latin typeface="Times New Roman" charset="0"/>
        </a:defRPr>
      </a:lvl6pPr>
      <a:lvl7pPr marL="2971800" indent="-228600" algn="l" rtl="0" eaLnBrk="1" fontAlgn="base" hangingPunct="1">
        <a:spcBef>
          <a:spcPct val="20000"/>
        </a:spcBef>
        <a:spcAft>
          <a:spcPct val="0"/>
        </a:spcAft>
        <a:buChar char="»"/>
        <a:defRPr sz="2000">
          <a:solidFill>
            <a:schemeClr val="tx1"/>
          </a:solidFill>
          <a:latin typeface="Times New Roman" charset="0"/>
        </a:defRPr>
      </a:lvl7pPr>
      <a:lvl8pPr marL="3429000" indent="-228600" algn="l" rtl="0" eaLnBrk="1" fontAlgn="base" hangingPunct="1">
        <a:spcBef>
          <a:spcPct val="20000"/>
        </a:spcBef>
        <a:spcAft>
          <a:spcPct val="0"/>
        </a:spcAft>
        <a:buChar char="»"/>
        <a:defRPr sz="2000">
          <a:solidFill>
            <a:schemeClr val="tx1"/>
          </a:solidFill>
          <a:latin typeface="Times New Roman" charset="0"/>
        </a:defRPr>
      </a:lvl8pPr>
      <a:lvl9pPr marL="3886200" indent="-228600" algn="l" rtl="0" eaLnBrk="1" fontAlgn="base" hangingPunct="1">
        <a:spcBef>
          <a:spcPct val="20000"/>
        </a:spcBef>
        <a:spcAft>
          <a:spcPct val="0"/>
        </a:spcAft>
        <a:buChar char="»"/>
        <a:defRPr sz="2000">
          <a:solidFill>
            <a:schemeClr val="tx1"/>
          </a:solidFill>
          <a:latin typeface="Times New Roman"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springframework.net/" TargetMode="External"/><Relationship Id="rId2" Type="http://schemas.openxmlformats.org/officeDocument/2006/relationships/hyperlink" Target="http://structuremap.sourceforge.net/" TargetMode="External"/><Relationship Id="rId1" Type="http://schemas.openxmlformats.org/officeDocument/2006/relationships/slideLayout" Target="../slideLayouts/slideLayout2.xml"/><Relationship Id="rId4" Type="http://schemas.openxmlformats.org/officeDocument/2006/relationships/hyperlink" Target="http://codeplex.com/unity"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http://hammett.castleproject.org/?p=250" TargetMode="External"/><Relationship Id="rId2" Type="http://schemas.openxmlformats.org/officeDocument/2006/relationships/hyperlink" Target="http://www.castleproject.org/container/"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447800"/>
            <a:ext cx="7772400" cy="1143000"/>
          </a:xfrm>
        </p:spPr>
        <p:txBody>
          <a:bodyPr/>
          <a:lstStyle/>
          <a:p>
            <a:pPr algn="ctr"/>
            <a:r>
              <a:rPr lang="en-CA" sz="3600" b="1" dirty="0" smtClean="0">
                <a:effectLst>
                  <a:outerShdw blurRad="38100" dist="38100" dir="2700000" algn="tl">
                    <a:srgbClr val="000000">
                      <a:alpha val="43137"/>
                    </a:srgbClr>
                  </a:outerShdw>
                </a:effectLst>
              </a:rPr>
              <a:t>Taming Software Dependencies with DI and </a:t>
            </a:r>
            <a:r>
              <a:rPr lang="en-CA" sz="3600" b="1" dirty="0" err="1" smtClean="0">
                <a:effectLst>
                  <a:outerShdw blurRad="38100" dist="38100" dir="2700000" algn="tl">
                    <a:srgbClr val="000000">
                      <a:alpha val="43137"/>
                    </a:srgbClr>
                  </a:outerShdw>
                </a:effectLst>
              </a:rPr>
              <a:t>IoC</a:t>
            </a:r>
            <a:endParaRPr lang="en-CA" sz="3600" dirty="0"/>
          </a:p>
        </p:txBody>
      </p:sp>
      <p:sp>
        <p:nvSpPr>
          <p:cNvPr id="5" name="Rectangle 3"/>
          <p:cNvSpPr txBox="1">
            <a:spLocks noChangeArrowheads="1"/>
          </p:cNvSpPr>
          <p:nvPr/>
        </p:nvSpPr>
        <p:spPr bwMode="auto">
          <a:xfrm>
            <a:off x="1371600" y="2857496"/>
            <a:ext cx="6400800" cy="175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James Kovacs</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JamesKovacs.com</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jkovacs@post.harvard.edu</a:t>
            </a:r>
            <a:endParaRPr kumimoji="0" lang="en-US" sz="2400" b="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6" name="Picture 2" descr="C:\Users\James\Documents\JDrive\JamesKovacs.com\Logos\Logo-Wide.png"/>
          <p:cNvPicPr>
            <a:picLocks noChangeAspect="1" noChangeArrowheads="1"/>
          </p:cNvPicPr>
          <p:nvPr/>
        </p:nvPicPr>
        <p:blipFill>
          <a:blip r:embed="rId3"/>
          <a:srcRect/>
          <a:stretch>
            <a:fillRect/>
          </a:stretch>
        </p:blipFill>
        <p:spPr bwMode="auto">
          <a:xfrm>
            <a:off x="2786050" y="4286256"/>
            <a:ext cx="3648075" cy="8191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descr="C:\Users\James\Documents\JDrive\JamesKovacs.com\Logos\MVP_Horizontal_FullColor.png"/>
          <p:cNvPicPr>
            <a:picLocks noChangeAspect="1" noChangeArrowheads="1"/>
          </p:cNvPicPr>
          <p:nvPr/>
        </p:nvPicPr>
        <p:blipFill>
          <a:blip r:embed="rId4" cstate="print"/>
          <a:srcRect/>
          <a:stretch>
            <a:fillRect/>
          </a:stretch>
        </p:blipFill>
        <p:spPr bwMode="auto">
          <a:xfrm>
            <a:off x="7143768" y="5149753"/>
            <a:ext cx="1750092" cy="7081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nvista.png"/>
          <p:cNvPicPr>
            <a:picLocks noChangeAspect="1"/>
          </p:cNvPicPr>
          <p:nvPr/>
        </p:nvPicPr>
        <p:blipFill>
          <a:blip r:embed="rId2"/>
          <a:stretch>
            <a:fillRect/>
          </a:stretch>
        </p:blipFill>
        <p:spPr>
          <a:xfrm>
            <a:off x="2000232" y="857232"/>
            <a:ext cx="5143536" cy="5143536"/>
          </a:xfrm>
          <a:prstGeom prst="rect">
            <a:avLst/>
          </a:prstGeom>
        </p:spPr>
      </p:pic>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viagra-2.jpg"/>
          <p:cNvPicPr>
            <a:picLocks noGrp="1" noChangeAspect="1"/>
          </p:cNvPicPr>
          <p:nvPr>
            <p:ph idx="4294967295"/>
          </p:nvPr>
        </p:nvPicPr>
        <p:blipFill>
          <a:blip r:embed="rId2">
            <a:clrChange>
              <a:clrFrom>
                <a:srgbClr val="FFFFFF"/>
              </a:clrFrom>
              <a:clrTo>
                <a:srgbClr val="FFFFFF">
                  <a:alpha val="0"/>
                </a:srgbClr>
              </a:clrTo>
            </a:clrChange>
          </a:blip>
          <a:stretch>
            <a:fillRect/>
          </a:stretch>
        </p:blipFill>
        <p:spPr>
          <a:xfrm>
            <a:off x="1643043" y="357200"/>
            <a:ext cx="6143634" cy="6143634"/>
          </a:xfrm>
          <a:prstGeom prst="ellipse">
            <a:avLst/>
          </a:prstGeom>
          <a:ln>
            <a:noFill/>
          </a:ln>
          <a:effectLst>
            <a:softEdge rad="112500"/>
          </a:effectLst>
        </p:spPr>
      </p:pic>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James\AppData\Local\Microsoft\Windows\Temporary Internet Files\Content.IE5\57T5CAL6\MPj04030900000[1].jpg"/>
          <p:cNvPicPr>
            <a:picLocks noChangeAspect="1" noChangeArrowheads="1"/>
          </p:cNvPicPr>
          <p:nvPr/>
        </p:nvPicPr>
        <p:blipFill>
          <a:blip r:embed="rId2">
            <a:clrChange>
              <a:clrFrom>
                <a:srgbClr val="FDFE03"/>
              </a:clrFrom>
              <a:clrTo>
                <a:srgbClr val="FDFE03">
                  <a:alpha val="0"/>
                </a:srgbClr>
              </a:clrTo>
            </a:clrChange>
            <a:duotone>
              <a:prstClr val="black"/>
              <a:srgbClr val="0069F6">
                <a:tint val="45000"/>
                <a:satMod val="400000"/>
              </a:srgbClr>
            </a:duotone>
          </a:blip>
          <a:stretch>
            <a:fillRect/>
          </a:stretch>
        </p:blipFill>
        <p:spPr bwMode="auto">
          <a:xfrm>
            <a:off x="1155192" y="1143000"/>
            <a:ext cx="6833616" cy="4572000"/>
          </a:xfrm>
          <a:prstGeom prst="ellipse">
            <a:avLst/>
          </a:prstGeom>
          <a:ln>
            <a:noFill/>
          </a:ln>
          <a:effectLst>
            <a:softEdge rad="112500"/>
          </a:effectLst>
        </p:spPr>
      </p:pic>
      <p:sp>
        <p:nvSpPr>
          <p:cNvPr id="7" name="Rectangle 6"/>
          <p:cNvSpPr/>
          <p:nvPr/>
        </p:nvSpPr>
        <p:spPr>
          <a:xfrm rot="527542">
            <a:off x="2617558" y="2026626"/>
            <a:ext cx="3348161" cy="2585323"/>
          </a:xfrm>
          <a:prstGeom prst="rect">
            <a:avLst/>
          </a:prstGeom>
          <a:noFill/>
          <a:scene3d>
            <a:camera prst="isometricOffAxis2Top">
              <a:rot lat="18502894" lon="2464988" rev="19511291"/>
            </a:camera>
            <a:lightRig rig="threePt" dir="t"/>
          </a:scene3d>
          <a:sp3d z="146050"/>
        </p:spPr>
        <p:txBody>
          <a:bodyPr wrap="none" lIns="91440" tIns="45720" rIns="91440" bIns="45720">
            <a:spAutoFit/>
            <a:scene3d>
              <a:camera prst="orthographicFront"/>
              <a:lightRig rig="glow" dir="tl">
                <a:rot lat="0" lon="0" rev="5400000"/>
              </a:lightRig>
            </a:scene3d>
          </a:bodyPr>
          <a:lstStyle/>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Microsoft</a:t>
            </a:r>
          </a:p>
          <a:p>
            <a:pPr algn="ctr"/>
            <a:endPar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RAD</a:t>
            </a:r>
            <a:endPar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GandalfTheGrey.jpg"/>
          <p:cNvPicPr>
            <a:picLocks noGrp="1" noChangeAspect="1"/>
          </p:cNvPicPr>
          <p:nvPr>
            <p:ph type="pic" idx="4294967295"/>
          </p:nvPr>
        </p:nvPicPr>
        <p:blipFill>
          <a:blip r:embed="rId3"/>
          <a:srcRect t="10958" b="16272"/>
          <a:stretch>
            <a:fillRect/>
          </a:stretch>
        </p:blipFill>
        <p:spPr>
          <a:xfrm>
            <a:off x="1481158" y="428625"/>
            <a:ext cx="6019800" cy="6000750"/>
          </a:xfrm>
          <a:prstGeom prst="rect">
            <a:avLst/>
          </a:prstGeom>
          <a:ln>
            <a:noFill/>
          </a:ln>
          <a:effectLst>
            <a:softEdge rad="112500"/>
          </a:effectLst>
        </p:spPr>
      </p:pic>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ml.jpg"/>
          <p:cNvPicPr>
            <a:picLocks noChangeAspect="1"/>
          </p:cNvPicPr>
          <p:nvPr/>
        </p:nvPicPr>
        <p:blipFill>
          <a:blip r:embed="rId2"/>
          <a:stretch>
            <a:fillRect/>
          </a:stretch>
        </p:blipFill>
        <p:spPr>
          <a:xfrm>
            <a:off x="2510503" y="1571612"/>
            <a:ext cx="4122994" cy="3714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mes\Documents\JDrive\Presentations\Creating Flexible Software\Images\BizTalkOrchestrationDesigner.gif"/>
          <p:cNvPicPr>
            <a:picLocks noChangeAspect="1" noChangeArrowheads="1"/>
          </p:cNvPicPr>
          <p:nvPr/>
        </p:nvPicPr>
        <p:blipFill>
          <a:blip r:embed="rId2"/>
          <a:srcRect/>
          <a:stretch>
            <a:fillRect/>
          </a:stretch>
        </p:blipFill>
        <p:spPr bwMode="auto">
          <a:xfrm>
            <a:off x="644172" y="428604"/>
            <a:ext cx="7856918" cy="592935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500034" y="214290"/>
            <a:ext cx="8143932" cy="6408990"/>
          </a:xfrm>
          <a:prstGeom prst="rect">
            <a:avLst/>
          </a:prstGeom>
          <a:ln>
            <a:noFill/>
          </a:ln>
          <a:effectLst>
            <a:softEdge rad="112500"/>
          </a:effectLst>
        </p:spPr>
      </p:pic>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oudini Postcard.gif"/>
          <p:cNvPicPr>
            <a:picLocks noChangeAspect="1"/>
          </p:cNvPicPr>
          <p:nvPr/>
        </p:nvPicPr>
        <p:blipFill>
          <a:blip r:embed="rId2"/>
          <a:stretch>
            <a:fillRect/>
          </a:stretch>
        </p:blipFill>
        <p:spPr>
          <a:xfrm>
            <a:off x="2643174" y="278584"/>
            <a:ext cx="3857652" cy="6300832"/>
          </a:xfrm>
          <a:prstGeom prst="rect">
            <a:avLst/>
          </a:prstGeom>
        </p:spPr>
      </p:pic>
    </p:spTree>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arumanLOTR.jpg"/>
          <p:cNvPicPr>
            <a:picLocks noGrp="1" noChangeAspect="1"/>
          </p:cNvPicPr>
          <p:nvPr>
            <p:ph type="pic" idx="4294967295"/>
          </p:nvPr>
        </p:nvPicPr>
        <p:blipFill>
          <a:blip r:embed="rId3"/>
          <a:srcRect t="10935" b="6185"/>
          <a:stretch>
            <a:fillRect/>
          </a:stretch>
        </p:blipFill>
        <p:spPr>
          <a:xfrm>
            <a:off x="1481158" y="457200"/>
            <a:ext cx="6019800" cy="5900738"/>
          </a:xfrm>
          <a:prstGeom prst="rect">
            <a:avLst/>
          </a:prstGeom>
          <a:ln>
            <a:noFill/>
          </a:ln>
          <a:effectLst>
            <a:softEdge rad="112500"/>
          </a:effectLst>
        </p:spPr>
      </p:pic>
    </p:spTree>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GandalfTheGrey.jpg"/>
          <p:cNvPicPr>
            <a:picLocks noGrp="1" noChangeAspect="1"/>
          </p:cNvPicPr>
          <p:nvPr>
            <p:ph type="pic" idx="4294967295"/>
          </p:nvPr>
        </p:nvPicPr>
        <p:blipFill>
          <a:blip r:embed="rId3"/>
          <a:srcRect t="10958" b="16272"/>
          <a:stretch>
            <a:fillRect/>
          </a:stretch>
        </p:blipFill>
        <p:spPr>
          <a:xfrm>
            <a:off x="1481158" y="428625"/>
            <a:ext cx="6019800" cy="6000750"/>
          </a:xfrm>
          <a:prstGeom prst="rect">
            <a:avLst/>
          </a:prstGeom>
          <a:ln>
            <a:noFill/>
          </a:ln>
          <a:effectLst>
            <a:softEdge rad="112500"/>
          </a:effectLst>
        </p:spPr>
      </p:pic>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MSDN Magazine Cover - March 2008.png"/>
          <p:cNvPicPr>
            <a:picLocks noChangeAspect="1"/>
          </p:cNvPicPr>
          <p:nvPr/>
        </p:nvPicPr>
        <p:blipFill>
          <a:blip r:embed="rId2" cstate="print"/>
          <a:stretch>
            <a:fillRect/>
          </a:stretch>
        </p:blipFill>
        <p:spPr bwMode="auto">
          <a:xfrm>
            <a:off x="2354092" y="546803"/>
            <a:ext cx="4435817" cy="5764394"/>
          </a:xfrm>
          <a:prstGeom prst="rect">
            <a:avLst/>
          </a:prstGeom>
          <a:noFill/>
          <a:ln>
            <a:noFill/>
          </a:ln>
        </p:spPr>
      </p:pic>
    </p:spTree>
  </p:cSld>
  <p:clrMapOvr>
    <a:masterClrMapping/>
  </p:clrMapOvr>
  <p:transition>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Dependency Inversion</a:t>
            </a:r>
            <a:endParaRPr lang="en-CA" dirty="0"/>
          </a:p>
        </p:txBody>
      </p:sp>
      <p:sp>
        <p:nvSpPr>
          <p:cNvPr id="3" name="Content Placeholder 2"/>
          <p:cNvSpPr>
            <a:spLocks noGrp="1"/>
          </p:cNvSpPr>
          <p:nvPr>
            <p:ph idx="1"/>
          </p:nvPr>
        </p:nvSpPr>
        <p:spPr/>
        <p:txBody>
          <a:bodyPr/>
          <a:lstStyle/>
          <a:p>
            <a:r>
              <a:rPr lang="en-CA" dirty="0" smtClean="0"/>
              <a:t>High-level modules should not depend on low-level modules. Both should depend on </a:t>
            </a:r>
            <a:r>
              <a:rPr lang="en-CA" dirty="0" smtClean="0"/>
              <a:t>abstractions.</a:t>
            </a:r>
          </a:p>
          <a:p>
            <a:pPr lvl="8"/>
            <a:r>
              <a:rPr lang="en-CA" dirty="0" smtClean="0"/>
              <a:t>Robert C. Martin</a:t>
            </a:r>
          </a:p>
          <a:p>
            <a:endParaRPr lang="en-CA" dirty="0"/>
          </a:p>
        </p:txBody>
      </p:sp>
    </p:spTree>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Dependency Injection</a:t>
            </a:r>
            <a:endParaRPr lang="en-CA" dirty="0"/>
          </a:p>
        </p:txBody>
      </p:sp>
      <p:sp>
        <p:nvSpPr>
          <p:cNvPr id="3" name="Content Placeholder 2"/>
          <p:cNvSpPr>
            <a:spLocks noGrp="1"/>
          </p:cNvSpPr>
          <p:nvPr>
            <p:ph idx="1"/>
          </p:nvPr>
        </p:nvSpPr>
        <p:spPr/>
        <p:txBody>
          <a:bodyPr/>
          <a:lstStyle/>
          <a:p>
            <a:r>
              <a:rPr lang="en-CA" dirty="0" smtClean="0"/>
              <a:t>Dependencies are provided to objects via constructor or properties</a:t>
            </a:r>
          </a:p>
          <a:p>
            <a:pPr lvl="1"/>
            <a:r>
              <a:rPr lang="en-CA" dirty="0" smtClean="0"/>
              <a:t>Constructor injection</a:t>
            </a:r>
          </a:p>
          <a:p>
            <a:pPr lvl="1"/>
            <a:r>
              <a:rPr lang="en-CA" dirty="0" smtClean="0"/>
              <a:t>Setter injection</a:t>
            </a:r>
          </a:p>
          <a:p>
            <a:r>
              <a:rPr lang="en-CA" dirty="0" smtClean="0"/>
              <a:t>Prefer constructor injection for required dependencies</a:t>
            </a:r>
          </a:p>
          <a:p>
            <a:r>
              <a:rPr lang="en-CA" dirty="0" smtClean="0"/>
              <a:t>Prefer setter injection for optional dependencies</a:t>
            </a:r>
          </a:p>
        </p:txBody>
      </p:sp>
    </p:spTree>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Inversion of Control Containers</a:t>
            </a:r>
            <a:endParaRPr lang="en-CA" dirty="0"/>
          </a:p>
        </p:txBody>
      </p:sp>
      <p:sp>
        <p:nvSpPr>
          <p:cNvPr id="3" name="Content Placeholder 2"/>
          <p:cNvSpPr>
            <a:spLocks noGrp="1"/>
          </p:cNvSpPr>
          <p:nvPr>
            <p:ph idx="1"/>
          </p:nvPr>
        </p:nvSpPr>
        <p:spPr/>
        <p:txBody>
          <a:bodyPr/>
          <a:lstStyle/>
          <a:p>
            <a:r>
              <a:rPr lang="en-CA" dirty="0" err="1" smtClean="0"/>
              <a:t>Hashtable</a:t>
            </a:r>
            <a:r>
              <a:rPr lang="en-CA" dirty="0" smtClean="0"/>
              <a:t> of interface vs. implementing type</a:t>
            </a:r>
          </a:p>
          <a:p>
            <a:pPr lvl="1"/>
            <a:r>
              <a:rPr lang="en-CA" dirty="0" smtClean="0"/>
              <a:t>In simplest form, basically:</a:t>
            </a:r>
          </a:p>
          <a:p>
            <a:endParaRPr lang="en-CA" dirty="0" smtClean="0"/>
          </a:p>
          <a:p>
            <a:pPr>
              <a:buNone/>
            </a:pPr>
            <a:r>
              <a:rPr lang="en-CA" dirty="0" smtClean="0"/>
              <a:t>			Dictionary&lt;Type, object&gt;</a:t>
            </a:r>
          </a:p>
          <a:p>
            <a:endParaRPr lang="en-CA" dirty="0" smtClean="0"/>
          </a:p>
          <a:p>
            <a:r>
              <a:rPr lang="en-CA" dirty="0" smtClean="0"/>
              <a:t>Full-fledged containers offer a lot more...</a:t>
            </a:r>
          </a:p>
        </p:txBody>
      </p:sp>
    </p:spTree>
  </p:cSld>
  <p:clrMapOvr>
    <a:masterClrMapping/>
  </p:clrMapOvr>
  <p:transition>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Popular Containers</a:t>
            </a:r>
            <a:endParaRPr lang="en-CA" dirty="0"/>
          </a:p>
        </p:txBody>
      </p:sp>
      <p:sp>
        <p:nvSpPr>
          <p:cNvPr id="3" name="Content Placeholder 2"/>
          <p:cNvSpPr>
            <a:spLocks noGrp="1"/>
          </p:cNvSpPr>
          <p:nvPr>
            <p:ph idx="1"/>
          </p:nvPr>
        </p:nvSpPr>
        <p:spPr/>
        <p:txBody>
          <a:bodyPr/>
          <a:lstStyle/>
          <a:p>
            <a:r>
              <a:rPr lang="en-CA" dirty="0" smtClean="0"/>
              <a:t>Windsor</a:t>
            </a:r>
          </a:p>
          <a:p>
            <a:pPr lvl="1"/>
            <a:r>
              <a:rPr lang="en-CA" dirty="0" smtClean="0"/>
              <a:t>http://www.castleproject.com/container</a:t>
            </a:r>
          </a:p>
          <a:p>
            <a:r>
              <a:rPr lang="en-CA" dirty="0" err="1" smtClean="0"/>
              <a:t>StructureMap</a:t>
            </a:r>
            <a:endParaRPr lang="en-CA" dirty="0" smtClean="0"/>
          </a:p>
          <a:p>
            <a:pPr lvl="1"/>
            <a:r>
              <a:rPr lang="en-CA" dirty="0" smtClean="0">
                <a:hlinkClick r:id="rId2"/>
              </a:rPr>
              <a:t>http://</a:t>
            </a:r>
            <a:r>
              <a:rPr lang="en-CA" dirty="0" smtClean="0">
                <a:hlinkClick r:id="rId2"/>
              </a:rPr>
              <a:t>structuremap.sourceforge.net</a:t>
            </a:r>
            <a:endParaRPr lang="en-CA" dirty="0" smtClean="0"/>
          </a:p>
          <a:p>
            <a:r>
              <a:rPr lang="en-CA" dirty="0" smtClean="0"/>
              <a:t>Spring.NET</a:t>
            </a:r>
          </a:p>
          <a:p>
            <a:pPr lvl="1"/>
            <a:r>
              <a:rPr lang="en-CA" dirty="0" smtClean="0">
                <a:hlinkClick r:id="rId3"/>
              </a:rPr>
              <a:t>http://www.springframework.net</a:t>
            </a:r>
            <a:endParaRPr lang="en-CA" dirty="0" smtClean="0"/>
          </a:p>
          <a:p>
            <a:r>
              <a:rPr lang="en-CA" dirty="0" smtClean="0"/>
              <a:t>Unity</a:t>
            </a:r>
          </a:p>
          <a:p>
            <a:pPr lvl="1"/>
            <a:r>
              <a:rPr lang="en-CA" dirty="0" smtClean="0">
                <a:hlinkClick r:id="rId4"/>
              </a:rPr>
              <a:t>http://</a:t>
            </a:r>
            <a:r>
              <a:rPr lang="en-CA" dirty="0" smtClean="0">
                <a:hlinkClick r:id="rId4"/>
              </a:rPr>
              <a:t>codeplex.com/unity</a:t>
            </a:r>
            <a:endParaRPr lang="en-CA" dirty="0" smtClean="0"/>
          </a:p>
        </p:txBody>
      </p:sp>
    </p:spTree>
  </p:cSld>
  <p:clrMapOvr>
    <a:masterClrMapping/>
  </p:clrMapOvr>
  <p:transition>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Why Use Popular Container?</a:t>
            </a:r>
            <a:endParaRPr lang="en-CA" dirty="0"/>
          </a:p>
        </p:txBody>
      </p:sp>
      <p:sp>
        <p:nvSpPr>
          <p:cNvPr id="3" name="Content Placeholder 2"/>
          <p:cNvSpPr>
            <a:spLocks noGrp="1"/>
          </p:cNvSpPr>
          <p:nvPr>
            <p:ph idx="1"/>
          </p:nvPr>
        </p:nvSpPr>
        <p:spPr/>
        <p:txBody>
          <a:bodyPr/>
          <a:lstStyle/>
          <a:p>
            <a:r>
              <a:rPr lang="en-CA" dirty="0" smtClean="0"/>
              <a:t>Wider configuration options</a:t>
            </a:r>
          </a:p>
          <a:p>
            <a:pPr lvl="1"/>
            <a:r>
              <a:rPr lang="en-CA" dirty="0" smtClean="0"/>
              <a:t>XML, code, script</a:t>
            </a:r>
          </a:p>
          <a:p>
            <a:r>
              <a:rPr lang="en-CA" dirty="0" smtClean="0"/>
              <a:t>Lifetime management</a:t>
            </a:r>
          </a:p>
          <a:p>
            <a:pPr lvl="1"/>
            <a:r>
              <a:rPr lang="en-CA" dirty="0" smtClean="0"/>
              <a:t>Singleton, transient, per-thread, or pooled</a:t>
            </a:r>
          </a:p>
          <a:p>
            <a:r>
              <a:rPr lang="en-CA" dirty="0" smtClean="0"/>
              <a:t>Auto-wiring dependencies</a:t>
            </a:r>
          </a:p>
          <a:p>
            <a:r>
              <a:rPr lang="en-CA" dirty="0" smtClean="0"/>
              <a:t>Run-time configurability</a:t>
            </a:r>
          </a:p>
          <a:p>
            <a:r>
              <a:rPr lang="en-CA" dirty="0" smtClean="0"/>
              <a:t>Plug-ins</a:t>
            </a:r>
          </a:p>
          <a:p>
            <a:endParaRPr lang="en-CA" dirty="0"/>
          </a:p>
        </p:txBody>
      </p:sp>
    </p:spTree>
  </p:cSld>
  <p:clrMapOvr>
    <a:masterClrMapping/>
  </p:clrMapOvr>
  <p:transition>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MSDN Magazine Cover - March 2008.png"/>
          <p:cNvPicPr>
            <a:picLocks noChangeAspect="1"/>
          </p:cNvPicPr>
          <p:nvPr/>
        </p:nvPicPr>
        <p:blipFill>
          <a:blip r:embed="rId2" cstate="print"/>
          <a:stretch>
            <a:fillRect/>
          </a:stretch>
        </p:blipFill>
        <p:spPr bwMode="auto">
          <a:xfrm>
            <a:off x="2354092" y="546803"/>
            <a:ext cx="4435817" cy="5764394"/>
          </a:xfrm>
          <a:prstGeom prst="rect">
            <a:avLst/>
          </a:prstGeom>
          <a:noFill/>
          <a:ln>
            <a:noFill/>
          </a:ln>
        </p:spPr>
      </p:pic>
    </p:spTree>
  </p:cSld>
  <p:clrMapOvr>
    <a:masterClrMapping/>
  </p:clrMapOvr>
  <p:transition>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tretch>
            <a:fillRect/>
          </a:stretch>
        </p:blipFill>
        <p:spPr bwMode="auto">
          <a:xfrm>
            <a:off x="1809714" y="619072"/>
            <a:ext cx="5524572" cy="5524572"/>
          </a:xfrm>
          <a:prstGeom prst="rect">
            <a:avLst/>
          </a:prstGeom>
          <a:noFill/>
          <a:ln>
            <a:noFill/>
          </a:ln>
        </p:spPr>
      </p:pic>
    </p:spTree>
  </p:cSld>
  <p:clrMapOvr>
    <a:masterClrMapping/>
  </p:clrMapOvr>
  <p:transition>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Resources</a:t>
            </a:r>
            <a:endParaRPr lang="en-CA" dirty="0"/>
          </a:p>
        </p:txBody>
      </p:sp>
      <p:sp>
        <p:nvSpPr>
          <p:cNvPr id="4" name="Content Placeholder 3"/>
          <p:cNvSpPr>
            <a:spLocks noGrp="1"/>
          </p:cNvSpPr>
          <p:nvPr>
            <p:ph idx="1"/>
          </p:nvPr>
        </p:nvSpPr>
        <p:spPr/>
        <p:txBody>
          <a:bodyPr/>
          <a:lstStyle/>
          <a:p>
            <a:r>
              <a:rPr lang="en-CA" i="1" dirty="0" smtClean="0"/>
              <a:t>Loosen Up: Tame Your Software Dependencies for More Flexible Apps,</a:t>
            </a:r>
            <a:r>
              <a:rPr lang="en-CA" dirty="0" smtClean="0"/>
              <a:t> MSDN Magazine March 2008</a:t>
            </a:r>
            <a:endParaRPr lang="en-CA" i="1" dirty="0" smtClean="0"/>
          </a:p>
          <a:p>
            <a:r>
              <a:rPr lang="en-CA" dirty="0" smtClean="0"/>
              <a:t>Castle Windsor</a:t>
            </a:r>
          </a:p>
          <a:p>
            <a:pPr lvl="1"/>
            <a:r>
              <a:rPr lang="en-CA" dirty="0" smtClean="0">
                <a:hlinkClick r:id="rId2"/>
              </a:rPr>
              <a:t>http://www.castleproject.org/container</a:t>
            </a:r>
            <a:r>
              <a:rPr lang="en-CA" dirty="0" smtClean="0">
                <a:hlinkClick r:id="rId2"/>
              </a:rPr>
              <a:t>/</a:t>
            </a:r>
            <a:endParaRPr lang="en-CA" dirty="0" smtClean="0"/>
          </a:p>
          <a:p>
            <a:r>
              <a:rPr lang="en-CA" dirty="0" err="1" smtClean="0"/>
              <a:t>Binsor</a:t>
            </a:r>
            <a:endParaRPr lang="en-CA" dirty="0" smtClean="0"/>
          </a:p>
          <a:p>
            <a:pPr lvl="1"/>
            <a:r>
              <a:rPr lang="en-CA" dirty="0" smtClean="0"/>
              <a:t>http://www.ayende.com/Blog/category/451.aspx</a:t>
            </a:r>
            <a:endParaRPr lang="en-CA" dirty="0" smtClean="0"/>
          </a:p>
          <a:p>
            <a:r>
              <a:rPr lang="en-CA" dirty="0" smtClean="0"/>
              <a:t>Fluent  Windsor Configuration</a:t>
            </a:r>
          </a:p>
          <a:p>
            <a:pPr lvl="1"/>
            <a:r>
              <a:rPr lang="en-CA" dirty="0" smtClean="0">
                <a:hlinkClick r:id="rId3"/>
              </a:rPr>
              <a:t>http://hammett.castleproject.org/?</a:t>
            </a:r>
            <a:r>
              <a:rPr lang="en-CA" dirty="0" smtClean="0">
                <a:hlinkClick r:id="rId3"/>
              </a:rPr>
              <a:t>p=250</a:t>
            </a:r>
            <a:endParaRPr lang="en-CA" dirty="0" smtClean="0"/>
          </a:p>
          <a:p>
            <a:r>
              <a:rPr lang="en-CA" dirty="0" smtClean="0"/>
              <a:t>The Bookshelf</a:t>
            </a:r>
          </a:p>
          <a:p>
            <a:pPr lvl="1"/>
            <a:r>
              <a:rPr lang="en-CA" dirty="0" smtClean="0"/>
              <a:t>http://www.jameskovacs.com/blog/TheBookshelf.aspx</a:t>
            </a:r>
          </a:p>
          <a:p>
            <a:pPr lvl="1"/>
            <a:endParaRPr lang="en-CA" i="1" dirty="0"/>
          </a:p>
        </p:txBody>
      </p:sp>
    </p:spTree>
  </p:cSld>
  <p:clrMapOvr>
    <a:masterClrMapping/>
  </p:clrMapOvr>
  <p:transition>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pPr lvl="0"/>
            <a:r>
              <a:rPr lang="en-CA" dirty="0" smtClean="0"/>
              <a:t>Questions</a:t>
            </a:r>
            <a:endParaRPr lang="en-CA" dirty="0"/>
          </a:p>
        </p:txBody>
      </p:sp>
      <p:sp>
        <p:nvSpPr>
          <p:cNvPr id="15" name="Content Placeholder 14"/>
          <p:cNvSpPr>
            <a:spLocks noGrp="1"/>
          </p:cNvSpPr>
          <p:nvPr>
            <p:ph sz="half" idx="1"/>
          </p:nvPr>
        </p:nvSpPr>
        <p:spPr>
          <a:xfrm>
            <a:off x="857224" y="1524000"/>
            <a:ext cx="4477840" cy="4572000"/>
          </a:xfrm>
        </p:spPr>
        <p:txBody>
          <a:bodyPr anchor="ctr">
            <a:normAutofit/>
          </a:bodyPr>
          <a:lstStyle/>
          <a:p>
            <a:pPr algn="ctr">
              <a:lnSpc>
                <a:spcPct val="90000"/>
              </a:lnSpc>
              <a:spcBef>
                <a:spcPct val="20000"/>
              </a:spcBef>
              <a:spcAft>
                <a:spcPct val="0"/>
              </a:spcAft>
              <a:buClr>
                <a:srgbClr val="F0A22E"/>
              </a:buClr>
              <a:buSzPct val="70000"/>
              <a:buNone/>
              <a:defRPr/>
            </a:pPr>
            <a:r>
              <a:rPr lang="en-CA" sz="3600" b="1" dirty="0" smtClean="0">
                <a:effectLst>
                  <a:outerShdw blurRad="38100" dist="38100" dir="2700000" algn="tl">
                    <a:srgbClr val="000000">
                      <a:alpha val="43137"/>
                    </a:srgbClr>
                  </a:outerShdw>
                </a:effectLst>
              </a:rPr>
              <a:t>James Kovacs</a:t>
            </a:r>
          </a:p>
          <a:p>
            <a:pPr algn="ctr">
              <a:lnSpc>
                <a:spcPct val="90000"/>
              </a:lnSpc>
              <a:spcBef>
                <a:spcPct val="20000"/>
              </a:spcBef>
              <a:spcAft>
                <a:spcPct val="0"/>
              </a:spcAft>
              <a:buClr>
                <a:srgbClr val="F0A22E"/>
              </a:buClr>
              <a:buSzPct val="70000"/>
              <a:buNone/>
              <a:defRPr/>
            </a:pPr>
            <a:r>
              <a:rPr lang="en-CA" sz="3600" b="1" dirty="0" smtClean="0">
                <a:effectLst>
                  <a:outerShdw blurRad="38100" dist="38100" dir="2700000" algn="tl">
                    <a:srgbClr val="000000">
                      <a:alpha val="43137"/>
                    </a:srgbClr>
                  </a:outerShdw>
                </a:effectLst>
              </a:rPr>
              <a:t>JamesKovacs.com</a:t>
            </a:r>
            <a:endParaRPr lang="en-US" sz="2400" dirty="0" smtClean="0">
              <a:effectLst>
                <a:outerShdw blurRad="38100" dist="38100" dir="2700000" algn="tl">
                  <a:srgbClr val="000000">
                    <a:alpha val="43137"/>
                  </a:srgbClr>
                </a:outerShdw>
              </a:effectLst>
            </a:endParaRPr>
          </a:p>
          <a:p>
            <a:pPr algn="ctr">
              <a:lnSpc>
                <a:spcPct val="90000"/>
              </a:lnSpc>
              <a:spcBef>
                <a:spcPct val="20000"/>
              </a:spcBef>
              <a:spcAft>
                <a:spcPct val="0"/>
              </a:spcAft>
              <a:buClr>
                <a:srgbClr val="F0A22E"/>
              </a:buClr>
              <a:buSzPct val="70000"/>
              <a:buNone/>
              <a:defRPr/>
            </a:pPr>
            <a:r>
              <a:rPr lang="en-CA" sz="2400" b="1" dirty="0" smtClean="0">
                <a:effectLst>
                  <a:outerShdw blurRad="38100" dist="38100" dir="2700000" algn="tl">
                    <a:srgbClr val="000000">
                      <a:alpha val="43137"/>
                    </a:srgbClr>
                  </a:outerShdw>
                </a:effectLst>
              </a:rPr>
              <a:t>jkovacs@post.harvard.edu</a:t>
            </a:r>
          </a:p>
          <a:p>
            <a:pPr algn="ctr">
              <a:lnSpc>
                <a:spcPct val="90000"/>
              </a:lnSpc>
              <a:spcBef>
                <a:spcPct val="20000"/>
              </a:spcBef>
              <a:spcAft>
                <a:spcPct val="0"/>
              </a:spcAft>
              <a:buClr>
                <a:srgbClr val="F0A22E"/>
              </a:buClr>
              <a:buSzPct val="70000"/>
              <a:buNone/>
              <a:defRPr/>
            </a:pPr>
            <a:endParaRPr lang="en-CA" sz="2400" b="1" dirty="0" smtClean="0">
              <a:effectLst>
                <a:outerShdw blurRad="38100" dist="38100" dir="2700000" algn="tl">
                  <a:srgbClr val="000000">
                    <a:alpha val="43137"/>
                  </a:srgbClr>
                </a:outerShdw>
              </a:effectLst>
            </a:endParaRPr>
          </a:p>
          <a:p>
            <a:pPr algn="ctr">
              <a:lnSpc>
                <a:spcPct val="90000"/>
              </a:lnSpc>
              <a:spcBef>
                <a:spcPct val="20000"/>
              </a:spcBef>
              <a:spcAft>
                <a:spcPct val="0"/>
              </a:spcAft>
              <a:buClr>
                <a:srgbClr val="F0A22E"/>
              </a:buClr>
              <a:buSzPct val="70000"/>
              <a:buNone/>
              <a:defRPr/>
            </a:pPr>
            <a:endParaRPr lang="en-CA" sz="2400" b="1" dirty="0" smtClean="0">
              <a:solidFill>
                <a:schemeClr val="tx2"/>
              </a:solidFill>
              <a:effectLst>
                <a:outerShdw blurRad="38100" dist="38100" dir="2700000" algn="tl">
                  <a:srgbClr val="000000">
                    <a:alpha val="43137"/>
                  </a:srgbClr>
                </a:outerShdw>
              </a:effectLst>
            </a:endParaRPr>
          </a:p>
        </p:txBody>
      </p:sp>
      <p:pic>
        <p:nvPicPr>
          <p:cNvPr id="17" name="Shape 16385"/>
          <p:cNvPicPr>
            <a:picLocks noGrp="1" noChangeAspect="1" noChangeArrowheads="1"/>
          </p:cNvPicPr>
          <p:nvPr>
            <p:ph sz="half" idx="2"/>
          </p:nvPr>
        </p:nvPicPr>
        <p:blipFill>
          <a:blip r:embed="rId3"/>
          <a:srcRect/>
          <a:stretch>
            <a:fillRect/>
          </a:stretch>
        </p:blipFill>
        <p:spPr>
          <a:xfrm>
            <a:off x="6192288" y="1428736"/>
            <a:ext cx="1885537" cy="4572000"/>
          </a:xfrm>
          <a:prstGeom prst="rect">
            <a:avLst/>
          </a:prstGeom>
        </p:spPr>
      </p:pic>
      <p:pic>
        <p:nvPicPr>
          <p:cNvPr id="5" name="Picture 2" descr="C:\Users\James\Documents\JDrive\JamesKovacs.com\Logos\Logo-Wide.png"/>
          <p:cNvPicPr>
            <a:picLocks noChangeAspect="1" noChangeArrowheads="1"/>
          </p:cNvPicPr>
          <p:nvPr/>
        </p:nvPicPr>
        <p:blipFill>
          <a:blip r:embed="rId4"/>
          <a:srcRect/>
          <a:stretch>
            <a:fillRect/>
          </a:stretch>
        </p:blipFill>
        <p:spPr bwMode="auto">
          <a:xfrm>
            <a:off x="1281115" y="4357694"/>
            <a:ext cx="3648075" cy="8191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mes\Desktop\John_Harvard,_statue_at_Harvard_University.JPG"/>
          <p:cNvPicPr>
            <a:picLocks noChangeAspect="1" noChangeArrowheads="1"/>
          </p:cNvPicPr>
          <p:nvPr/>
        </p:nvPicPr>
        <p:blipFill>
          <a:blip r:embed="rId2"/>
          <a:srcRect/>
          <a:stretch>
            <a:fillRect/>
          </a:stretch>
        </p:blipFill>
        <p:spPr bwMode="auto">
          <a:xfrm>
            <a:off x="617524" y="376218"/>
            <a:ext cx="7908952" cy="6105564"/>
          </a:xfrm>
          <a:prstGeom prst="rect">
            <a:avLst/>
          </a:prstGeom>
          <a:noFill/>
        </p:spPr>
      </p:pic>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ames\Desktop\JohnHarvardMasterChief.jpg"/>
          <p:cNvPicPr>
            <a:picLocks noChangeAspect="1" noChangeArrowheads="1"/>
          </p:cNvPicPr>
          <p:nvPr/>
        </p:nvPicPr>
        <p:blipFill>
          <a:blip r:embed="rId2"/>
          <a:srcRect/>
          <a:stretch>
            <a:fillRect/>
          </a:stretch>
        </p:blipFill>
        <p:spPr bwMode="auto">
          <a:xfrm>
            <a:off x="376093" y="642918"/>
            <a:ext cx="8391816" cy="5572164"/>
          </a:xfrm>
          <a:prstGeom prst="rect">
            <a:avLst/>
          </a:prstGeom>
          <a:noFill/>
        </p:spPr>
      </p:pic>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mes\Documents\JDrive\JamesKovacs.com\Logos\MVP_Horizontal_FullColor.png"/>
          <p:cNvPicPr>
            <a:picLocks noChangeAspect="1" noChangeArrowheads="1"/>
          </p:cNvPicPr>
          <p:nvPr/>
        </p:nvPicPr>
        <p:blipFill>
          <a:blip r:embed="rId2"/>
          <a:srcRect/>
          <a:stretch>
            <a:fillRect/>
          </a:stretch>
        </p:blipFill>
        <p:spPr bwMode="auto">
          <a:xfrm>
            <a:off x="1464586" y="1857364"/>
            <a:ext cx="6179248" cy="25003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67167" y="2393150"/>
            <a:ext cx="8609666" cy="2071701"/>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ev\OSS\RhinoTools\Art\ALT.Net\PNG\RWS2-Big.png"/>
          <p:cNvPicPr>
            <a:picLocks noChangeAspect="1" noChangeArrowheads="1"/>
          </p:cNvPicPr>
          <p:nvPr/>
        </p:nvPicPr>
        <p:blipFill>
          <a:blip r:embed="rId2"/>
          <a:srcRect/>
          <a:stretch>
            <a:fillRect/>
          </a:stretch>
        </p:blipFill>
        <p:spPr bwMode="auto">
          <a:xfrm>
            <a:off x="300008" y="1785926"/>
            <a:ext cx="8543985" cy="3286148"/>
          </a:xfrm>
          <a:prstGeom prst="rect">
            <a:avLst/>
          </a:prstGeom>
          <a:noFill/>
        </p:spPr>
      </p:pic>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TR.jpg"/>
          <p:cNvPicPr>
            <a:picLocks noChangeAspect="1"/>
          </p:cNvPicPr>
          <p:nvPr/>
        </p:nvPicPr>
        <p:blipFill>
          <a:blip r:embed="rId2"/>
          <a:stretch>
            <a:fillRect/>
          </a:stretch>
        </p:blipFill>
        <p:spPr>
          <a:xfrm>
            <a:off x="881036" y="1375149"/>
            <a:ext cx="7381928" cy="40600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34px-Tux.svg.png"/>
          <p:cNvPicPr>
            <a:picLocks noChangeAspect="1"/>
          </p:cNvPicPr>
          <p:nvPr/>
        </p:nvPicPr>
        <p:blipFill>
          <a:blip r:embed="rId2"/>
          <a:stretch>
            <a:fillRect/>
          </a:stretch>
        </p:blipFill>
        <p:spPr>
          <a:xfrm>
            <a:off x="962022" y="1643050"/>
            <a:ext cx="3181350" cy="3743325"/>
          </a:xfrm>
          <a:prstGeom prst="rect">
            <a:avLst/>
          </a:prstGeom>
        </p:spPr>
      </p:pic>
      <p:pic>
        <p:nvPicPr>
          <p:cNvPr id="5" name="Picture 4" descr="384px-BSD-daemon.svg.png"/>
          <p:cNvPicPr>
            <a:picLocks noChangeAspect="1"/>
          </p:cNvPicPr>
          <p:nvPr/>
        </p:nvPicPr>
        <p:blipFill>
          <a:blip r:embed="rId3"/>
          <a:stretch>
            <a:fillRect/>
          </a:stretch>
        </p:blipFill>
        <p:spPr>
          <a:xfrm>
            <a:off x="4572000" y="1285860"/>
            <a:ext cx="3657600" cy="4048125"/>
          </a:xfrm>
          <a:prstGeom prst="rect">
            <a:avLst/>
          </a:prstGeom>
        </p:spPr>
      </p:pic>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devteach-template">
  <a:themeElements>
    <a:clrScheme name="">
      <a:dk1>
        <a:srgbClr val="808080"/>
      </a:dk1>
      <a:lt1>
        <a:srgbClr val="FFFFFF"/>
      </a:lt1>
      <a:dk2>
        <a:srgbClr val="000000"/>
      </a:dk2>
      <a:lt2>
        <a:srgbClr val="000000"/>
      </a:lt2>
      <a:accent1>
        <a:srgbClr val="00CC99"/>
      </a:accent1>
      <a:accent2>
        <a:srgbClr val="3333CC"/>
      </a:accent2>
      <a:accent3>
        <a:srgbClr val="AAAAAA"/>
      </a:accent3>
      <a:accent4>
        <a:srgbClr val="DADADA"/>
      </a:accent4>
      <a:accent5>
        <a:srgbClr val="AAE2CA"/>
      </a:accent5>
      <a:accent6>
        <a:srgbClr val="2D2DB9"/>
      </a:accent6>
      <a:hlink>
        <a:srgbClr val="CCCCFF"/>
      </a:hlink>
      <a:folHlink>
        <a:srgbClr val="B2B2B2"/>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devteach-template</Template>
  <TotalTime>541</TotalTime>
  <Words>254</Words>
  <Application>Microsoft PowerPoint</Application>
  <PresentationFormat>On-screen Show (4:3)</PresentationFormat>
  <Paragraphs>60</Paragraphs>
  <Slides>28</Slides>
  <Notes>5</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devteach-template</vt:lpstr>
      <vt:lpstr>Taming Software Dependencies with DI and IoC</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Dependency Inversion</vt:lpstr>
      <vt:lpstr>Dependency Injection</vt:lpstr>
      <vt:lpstr>Inversion of Control Containers</vt:lpstr>
      <vt:lpstr>Popular Containers</vt:lpstr>
      <vt:lpstr>Why Use Popular Container?</vt:lpstr>
      <vt:lpstr>Slide 25</vt:lpstr>
      <vt:lpstr>Slide 26</vt:lpstr>
      <vt:lpstr>Resources</vt:lpstr>
      <vt:lpstr>Questions</vt:lpstr>
    </vt:vector>
  </TitlesOfParts>
  <Company>JamesKovacs.com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Persistence Ignorant Domain Model</dc:title>
  <dc:creator>James Kovacs</dc:creator>
  <cp:lastModifiedBy>James Kovacs</cp:lastModifiedBy>
  <cp:revision>42</cp:revision>
  <dcterms:created xsi:type="dcterms:W3CDTF">2007-11-12T04:49:13Z</dcterms:created>
  <dcterms:modified xsi:type="dcterms:W3CDTF">2008-05-14T18:56:24Z</dcterms:modified>
</cp:coreProperties>
</file>