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256" r:id="rId2"/>
    <p:sldId id="265" r:id="rId3"/>
    <p:sldId id="257" r:id="rId4"/>
    <p:sldId id="258" r:id="rId5"/>
    <p:sldId id="262" r:id="rId6"/>
    <p:sldId id="263" r:id="rId7"/>
    <p:sldId id="264" r:id="rId8"/>
    <p:sldId id="260" r:id="rId9"/>
    <p:sldId id="261" r:id="rId10"/>
  </p:sldIdLst>
  <p:sldSz cx="9144000" cy="6858000" type="screen4x3"/>
  <p:notesSz cx="6858000" cy="9144000"/>
  <p:defaultTextStyle>
    <a:defPPr>
      <a:defRPr lang="en-CA"/>
    </a:defPPr>
    <a:lvl1pPr algn="l" rtl="0" fontAlgn="base">
      <a:spcBef>
        <a:spcPct val="0"/>
      </a:spcBef>
      <a:spcAft>
        <a:spcPct val="0"/>
      </a:spcAft>
      <a:defRPr sz="2400" kern="1200">
        <a:solidFill>
          <a:schemeClr val="tx1"/>
        </a:solidFill>
        <a:latin typeface="Times New Roman" charset="0"/>
        <a:ea typeface="+mn-ea"/>
        <a:cs typeface="+mn-cs"/>
      </a:defRPr>
    </a:lvl1pPr>
    <a:lvl2pPr marL="457200" algn="l" rtl="0" fontAlgn="base">
      <a:spcBef>
        <a:spcPct val="0"/>
      </a:spcBef>
      <a:spcAft>
        <a:spcPct val="0"/>
      </a:spcAft>
      <a:defRPr sz="2400" kern="1200">
        <a:solidFill>
          <a:schemeClr val="tx1"/>
        </a:solidFill>
        <a:latin typeface="Times New Roman" charset="0"/>
        <a:ea typeface="+mn-ea"/>
        <a:cs typeface="+mn-cs"/>
      </a:defRPr>
    </a:lvl2pPr>
    <a:lvl3pPr marL="914400" algn="l" rtl="0" fontAlgn="base">
      <a:spcBef>
        <a:spcPct val="0"/>
      </a:spcBef>
      <a:spcAft>
        <a:spcPct val="0"/>
      </a:spcAft>
      <a:defRPr sz="2400" kern="1200">
        <a:solidFill>
          <a:schemeClr val="tx1"/>
        </a:solidFill>
        <a:latin typeface="Times New Roman" charset="0"/>
        <a:ea typeface="+mn-ea"/>
        <a:cs typeface="+mn-cs"/>
      </a:defRPr>
    </a:lvl3pPr>
    <a:lvl4pPr marL="1371600" algn="l" rtl="0" fontAlgn="base">
      <a:spcBef>
        <a:spcPct val="0"/>
      </a:spcBef>
      <a:spcAft>
        <a:spcPct val="0"/>
      </a:spcAft>
      <a:defRPr sz="2400" kern="1200">
        <a:solidFill>
          <a:schemeClr val="tx1"/>
        </a:solidFill>
        <a:latin typeface="Times New Roman" charset="0"/>
        <a:ea typeface="+mn-ea"/>
        <a:cs typeface="+mn-cs"/>
      </a:defRPr>
    </a:lvl4pPr>
    <a:lvl5pPr marL="1828800" algn="l" rtl="0" fontAlgn="base">
      <a:spcBef>
        <a:spcPct val="0"/>
      </a:spcBef>
      <a:spcAft>
        <a:spcPct val="0"/>
      </a:spcAft>
      <a:defRPr sz="2400" kern="1200">
        <a:solidFill>
          <a:schemeClr val="tx1"/>
        </a:solidFill>
        <a:latin typeface="Times New Roman" charset="0"/>
        <a:ea typeface="+mn-ea"/>
        <a:cs typeface="+mn-cs"/>
      </a:defRPr>
    </a:lvl5pPr>
    <a:lvl6pPr marL="2286000" algn="l" defTabSz="914400" rtl="0" eaLnBrk="1" latinLnBrk="0" hangingPunct="1">
      <a:defRPr sz="2400" kern="1200">
        <a:solidFill>
          <a:schemeClr val="tx1"/>
        </a:solidFill>
        <a:latin typeface="Times New Roman" charset="0"/>
        <a:ea typeface="+mn-ea"/>
        <a:cs typeface="+mn-cs"/>
      </a:defRPr>
    </a:lvl6pPr>
    <a:lvl7pPr marL="2743200" algn="l" defTabSz="914400" rtl="0" eaLnBrk="1" latinLnBrk="0" hangingPunct="1">
      <a:defRPr sz="2400" kern="1200">
        <a:solidFill>
          <a:schemeClr val="tx1"/>
        </a:solidFill>
        <a:latin typeface="Times New Roman" charset="0"/>
        <a:ea typeface="+mn-ea"/>
        <a:cs typeface="+mn-cs"/>
      </a:defRPr>
    </a:lvl7pPr>
    <a:lvl8pPr marL="3200400" algn="l" defTabSz="914400" rtl="0" eaLnBrk="1" latinLnBrk="0" hangingPunct="1">
      <a:defRPr sz="2400" kern="1200">
        <a:solidFill>
          <a:schemeClr val="tx1"/>
        </a:solidFill>
        <a:latin typeface="Times New Roman" charset="0"/>
        <a:ea typeface="+mn-ea"/>
        <a:cs typeface="+mn-cs"/>
      </a:defRPr>
    </a:lvl8pPr>
    <a:lvl9pPr marL="3657600" algn="l" defTabSz="914400" rtl="0" eaLnBrk="1" latinLnBrk="0" hangingPunct="1">
      <a:defRPr sz="2400" kern="1200">
        <a:solidFill>
          <a:schemeClr val="tx1"/>
        </a:solidFill>
        <a:latin typeface="Times New Roman"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7D9DF"/>
    <a:srgbClr val="636363"/>
    <a:srgbClr val="89A8B7"/>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32787"/>
    <p:restoredTop sz="90929"/>
  </p:normalViewPr>
  <p:slideViewPr>
    <p:cSldViewPr>
      <p:cViewPr varScale="1">
        <p:scale>
          <a:sx n="51" d="100"/>
          <a:sy n="51" d="100"/>
        </p:scale>
        <p:origin x="-108" y="-33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CA"/>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11FA17F-3DD6-4C0F-9BB0-7F46C6115F99}" type="datetimeFigureOut">
              <a:rPr lang="en-US" smtClean="0"/>
              <a:pPr/>
              <a:t>5/13/2008</a:t>
            </a:fld>
            <a:endParaRPr lang="en-CA"/>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CA"/>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CA"/>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4D5F4A8-B76C-45B4-9A41-4DADBB008F5C}" type="slidenum">
              <a:rPr lang="en-CA" smtClean="0"/>
              <a:pPr/>
              <a:t>‹#›</a:t>
            </a:fld>
            <a:endParaRPr lang="en-CA"/>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CA" dirty="0" smtClean="0"/>
              <a:t>Object-relational persistence can be very complex and middle-tier code is often dominated by persistence concerns. Your Customer class probably contains more code related to loading and saving customers to the database than it does actual business rules about customers. Wouldn't it be nice if you could remove all this persistence-related noise? </a:t>
            </a:r>
            <a:r>
              <a:rPr lang="en-CA" smtClean="0"/>
              <a:t>This session examines why the concept of persistence ignorance is important and how to use NHibernate to build persistence ignorant domain models. </a:t>
            </a:r>
            <a:endParaRPr lang="en-CA" dirty="0"/>
          </a:p>
        </p:txBody>
      </p:sp>
      <p:sp>
        <p:nvSpPr>
          <p:cNvPr id="4" name="Slide Number Placeholder 3"/>
          <p:cNvSpPr>
            <a:spLocks noGrp="1"/>
          </p:cNvSpPr>
          <p:nvPr>
            <p:ph type="sldNum" sz="quarter" idx="10"/>
          </p:nvPr>
        </p:nvSpPr>
        <p:spPr/>
        <p:txBody>
          <a:bodyPr/>
          <a:lstStyle/>
          <a:p>
            <a:fld id="{C4D5F4A8-B76C-45B4-9A41-4DADBB008F5C}" type="slidenum">
              <a:rPr lang="en-CA" smtClean="0"/>
              <a:pPr/>
              <a:t>1</a:t>
            </a:fld>
            <a:endParaRPr lang="en-CA"/>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CA" dirty="0" smtClean="0"/>
              <a:t>Object-relational persistence can be very complex and middle-tier code is often dominated by persistence concerns. Your Customer class probably contains more code related to loading and saving customers to the database than it does actual business rules about customers. Wouldn't it be nice if you could remove all this persistence-related noise? </a:t>
            </a:r>
            <a:r>
              <a:rPr lang="en-CA" smtClean="0"/>
              <a:t>This session examines why the concept of persistence ignorance is important and how to use NHibernate to build persistence ignorant domain models. </a:t>
            </a:r>
            <a:endParaRPr lang="en-CA" dirty="0"/>
          </a:p>
        </p:txBody>
      </p:sp>
      <p:sp>
        <p:nvSpPr>
          <p:cNvPr id="4" name="Slide Number Placeholder 3"/>
          <p:cNvSpPr>
            <a:spLocks noGrp="1"/>
          </p:cNvSpPr>
          <p:nvPr>
            <p:ph type="sldNum" sz="quarter" idx="10"/>
          </p:nvPr>
        </p:nvSpPr>
        <p:spPr/>
        <p:txBody>
          <a:bodyPr/>
          <a:lstStyle/>
          <a:p>
            <a:fld id="{C4D5F4A8-B76C-45B4-9A41-4DADBB008F5C}" type="slidenum">
              <a:rPr lang="en-CA" smtClean="0"/>
              <a:pPr/>
              <a:t>2</a:t>
            </a:fld>
            <a:endParaRPr lang="en-CA"/>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7C167DB-EFF0-400D-96A1-6799F871DE5B}"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CA"/>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CA"/>
          </a:p>
        </p:txBody>
      </p:sp>
    </p:spTree>
  </p:cSld>
  <p:clrMapOvr>
    <a:masterClrMapping/>
  </p:clrMapOvr>
  <p:transition>
    <p:wip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Tree>
  </p:cSld>
  <p:clrMapOvr>
    <a:masterClrMapping/>
  </p:clrMapOvr>
  <p:transition>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2750" y="838200"/>
            <a:ext cx="2152650" cy="5181600"/>
          </a:xfrm>
        </p:spPr>
        <p:txBody>
          <a:bodyPr vert="eaVert"/>
          <a:lstStyle/>
          <a:p>
            <a:r>
              <a:rPr lang="en-US" smtClean="0"/>
              <a:t>Click to edit Master title style</a:t>
            </a:r>
            <a:endParaRPr lang="en-CA"/>
          </a:p>
        </p:txBody>
      </p:sp>
      <p:sp>
        <p:nvSpPr>
          <p:cNvPr id="3" name="Vertical Text Placeholder 2"/>
          <p:cNvSpPr>
            <a:spLocks noGrp="1"/>
          </p:cNvSpPr>
          <p:nvPr>
            <p:ph type="body" orient="vert" idx="1"/>
          </p:nvPr>
        </p:nvSpPr>
        <p:spPr>
          <a:xfrm>
            <a:off x="304800" y="838200"/>
            <a:ext cx="6305550" cy="5181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Tree>
  </p:cSld>
  <p:clrMapOvr>
    <a:masterClrMapping/>
  </p:clrMapOvr>
  <p:transition>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Tree>
  </p:cSld>
  <p:clrMapOvr>
    <a:masterClrMapping/>
  </p:clrMapOvr>
  <p:transition>
    <p:wip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CA"/>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wip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Content Placeholder 2"/>
          <p:cNvSpPr>
            <a:spLocks noGrp="1"/>
          </p:cNvSpPr>
          <p:nvPr>
            <p:ph sz="half" idx="1"/>
          </p:nvPr>
        </p:nvSpPr>
        <p:spPr>
          <a:xfrm>
            <a:off x="304800" y="1600200"/>
            <a:ext cx="4229100" cy="4419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Content Placeholder 3"/>
          <p:cNvSpPr>
            <a:spLocks noGrp="1"/>
          </p:cNvSpPr>
          <p:nvPr>
            <p:ph sz="half" idx="2"/>
          </p:nvPr>
        </p:nvSpPr>
        <p:spPr>
          <a:xfrm>
            <a:off x="4686300" y="1600200"/>
            <a:ext cx="4229100" cy="4419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Tree>
  </p:cSld>
  <p:clrMapOvr>
    <a:masterClrMapping/>
  </p:clrMapOvr>
  <p:transition>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CA"/>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Tree>
  </p:cSld>
  <p:clrMapOvr>
    <a:masterClrMapping/>
  </p:clrMapOvr>
  <p:transition>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Tree>
  </p:cSld>
  <p:clrMapOvr>
    <a:masterClrMapping/>
  </p:clrMapOvr>
  <p:transition>
    <p:wip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CA"/>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CA"/>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CA"/>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wip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304800" y="838200"/>
            <a:ext cx="7772400" cy="4572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CA" smtClean="0"/>
          </a:p>
        </p:txBody>
      </p:sp>
      <p:sp>
        <p:nvSpPr>
          <p:cNvPr id="1027" name="Rectangle 3"/>
          <p:cNvSpPr>
            <a:spLocks noGrp="1" noChangeArrowheads="1"/>
          </p:cNvSpPr>
          <p:nvPr>
            <p:ph type="body" idx="1"/>
          </p:nvPr>
        </p:nvSpPr>
        <p:spPr bwMode="auto">
          <a:xfrm>
            <a:off x="304800" y="1600200"/>
            <a:ext cx="8610600" cy="4419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CA" smtClean="0"/>
              <a:t>Click to edit Master text styles</a:t>
            </a:r>
          </a:p>
          <a:p>
            <a:pPr lvl="1"/>
            <a:r>
              <a:rPr lang="en-CA" smtClean="0"/>
              <a:t>Second level</a:t>
            </a:r>
          </a:p>
          <a:p>
            <a:pPr lvl="2"/>
            <a:r>
              <a:rPr lang="en-CA" smtClean="0"/>
              <a:t>Third level</a:t>
            </a:r>
          </a:p>
        </p:txBody>
      </p:sp>
    </p:spTree>
  </p:cSld>
  <p:clrMap bg1="dk2" tx1="lt1" bg2="dk1"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wipe/>
  </p:transition>
  <p:txStyles>
    <p:titleStyle>
      <a:lvl1pPr algn="l" rtl="0" eaLnBrk="1" fontAlgn="base" hangingPunct="1">
        <a:spcBef>
          <a:spcPct val="0"/>
        </a:spcBef>
        <a:spcAft>
          <a:spcPct val="0"/>
        </a:spcAft>
        <a:defRPr sz="3200">
          <a:solidFill>
            <a:srgbClr val="89A8B7"/>
          </a:solidFill>
          <a:latin typeface="+mj-lt"/>
          <a:ea typeface="+mj-ea"/>
          <a:cs typeface="+mj-cs"/>
        </a:defRPr>
      </a:lvl1pPr>
      <a:lvl2pPr algn="l" rtl="0" eaLnBrk="1" fontAlgn="base" hangingPunct="1">
        <a:spcBef>
          <a:spcPct val="0"/>
        </a:spcBef>
        <a:spcAft>
          <a:spcPct val="0"/>
        </a:spcAft>
        <a:defRPr sz="3200">
          <a:solidFill>
            <a:srgbClr val="89A8B7"/>
          </a:solidFill>
          <a:latin typeface="Arial" charset="0"/>
        </a:defRPr>
      </a:lvl2pPr>
      <a:lvl3pPr algn="l" rtl="0" eaLnBrk="1" fontAlgn="base" hangingPunct="1">
        <a:spcBef>
          <a:spcPct val="0"/>
        </a:spcBef>
        <a:spcAft>
          <a:spcPct val="0"/>
        </a:spcAft>
        <a:defRPr sz="3200">
          <a:solidFill>
            <a:srgbClr val="89A8B7"/>
          </a:solidFill>
          <a:latin typeface="Arial" charset="0"/>
        </a:defRPr>
      </a:lvl3pPr>
      <a:lvl4pPr algn="l" rtl="0" eaLnBrk="1" fontAlgn="base" hangingPunct="1">
        <a:spcBef>
          <a:spcPct val="0"/>
        </a:spcBef>
        <a:spcAft>
          <a:spcPct val="0"/>
        </a:spcAft>
        <a:defRPr sz="3200">
          <a:solidFill>
            <a:srgbClr val="89A8B7"/>
          </a:solidFill>
          <a:latin typeface="Arial" charset="0"/>
        </a:defRPr>
      </a:lvl4pPr>
      <a:lvl5pPr algn="l" rtl="0" eaLnBrk="1" fontAlgn="base" hangingPunct="1">
        <a:spcBef>
          <a:spcPct val="0"/>
        </a:spcBef>
        <a:spcAft>
          <a:spcPct val="0"/>
        </a:spcAft>
        <a:defRPr sz="3200">
          <a:solidFill>
            <a:srgbClr val="89A8B7"/>
          </a:solidFill>
          <a:latin typeface="Arial" charset="0"/>
        </a:defRPr>
      </a:lvl5pPr>
      <a:lvl6pPr marL="457200" algn="l" rtl="0" eaLnBrk="1" fontAlgn="base" hangingPunct="1">
        <a:spcBef>
          <a:spcPct val="0"/>
        </a:spcBef>
        <a:spcAft>
          <a:spcPct val="0"/>
        </a:spcAft>
        <a:defRPr sz="3200">
          <a:solidFill>
            <a:srgbClr val="89A8B7"/>
          </a:solidFill>
          <a:latin typeface="Arial" charset="0"/>
        </a:defRPr>
      </a:lvl6pPr>
      <a:lvl7pPr marL="914400" algn="l" rtl="0" eaLnBrk="1" fontAlgn="base" hangingPunct="1">
        <a:spcBef>
          <a:spcPct val="0"/>
        </a:spcBef>
        <a:spcAft>
          <a:spcPct val="0"/>
        </a:spcAft>
        <a:defRPr sz="3200">
          <a:solidFill>
            <a:srgbClr val="89A8B7"/>
          </a:solidFill>
          <a:latin typeface="Arial" charset="0"/>
        </a:defRPr>
      </a:lvl7pPr>
      <a:lvl8pPr marL="1371600" algn="l" rtl="0" eaLnBrk="1" fontAlgn="base" hangingPunct="1">
        <a:spcBef>
          <a:spcPct val="0"/>
        </a:spcBef>
        <a:spcAft>
          <a:spcPct val="0"/>
        </a:spcAft>
        <a:defRPr sz="3200">
          <a:solidFill>
            <a:srgbClr val="89A8B7"/>
          </a:solidFill>
          <a:latin typeface="Arial" charset="0"/>
        </a:defRPr>
      </a:lvl8pPr>
      <a:lvl9pPr marL="1828800" algn="l" rtl="0" eaLnBrk="1" fontAlgn="base" hangingPunct="1">
        <a:spcBef>
          <a:spcPct val="0"/>
        </a:spcBef>
        <a:spcAft>
          <a:spcPct val="0"/>
        </a:spcAft>
        <a:defRPr sz="3200">
          <a:solidFill>
            <a:srgbClr val="89A8B7"/>
          </a:solidFill>
          <a:latin typeface="Arial" charset="0"/>
        </a:defRPr>
      </a:lvl9pPr>
    </p:titleStyle>
    <p:bodyStyle>
      <a:lvl1pPr marL="342900" indent="-342900" algn="l" rtl="0" eaLnBrk="1" fontAlgn="base" hangingPunct="1">
        <a:spcBef>
          <a:spcPct val="20000"/>
        </a:spcBef>
        <a:spcAft>
          <a:spcPct val="0"/>
        </a:spcAft>
        <a:buChar char="•"/>
        <a:defRPr sz="2400">
          <a:solidFill>
            <a:schemeClr val="tx1"/>
          </a:solidFill>
          <a:latin typeface="+mn-lt"/>
          <a:ea typeface="+mn-ea"/>
          <a:cs typeface="+mn-cs"/>
        </a:defRPr>
      </a:lvl1pPr>
      <a:lvl2pPr marL="742950" indent="-285750" algn="l" rtl="0" eaLnBrk="1" fontAlgn="base" hangingPunct="1">
        <a:spcBef>
          <a:spcPct val="20000"/>
        </a:spcBef>
        <a:spcAft>
          <a:spcPct val="0"/>
        </a:spcAft>
        <a:buFont typeface="Wingdings" pitchFamily="2" charset="2"/>
        <a:buChar char="§"/>
        <a:defRPr>
          <a:solidFill>
            <a:srgbClr val="D7D9DF"/>
          </a:solidFill>
          <a:latin typeface="+mn-lt"/>
        </a:defRPr>
      </a:lvl2pPr>
      <a:lvl3pPr marL="1143000" indent="-228600" algn="l" rtl="0" eaLnBrk="1" fontAlgn="base" hangingPunct="1">
        <a:spcBef>
          <a:spcPct val="20000"/>
        </a:spcBef>
        <a:spcAft>
          <a:spcPct val="0"/>
        </a:spcAft>
        <a:buFont typeface="Wingdings" pitchFamily="2" charset="2"/>
        <a:buChar char="§"/>
        <a:defRPr>
          <a:solidFill>
            <a:srgbClr val="D7D9DF"/>
          </a:solidFill>
          <a:latin typeface="+mn-lt"/>
        </a:defRPr>
      </a:lvl3pPr>
      <a:lvl4pPr marL="1600200" indent="-228600" algn="l" rtl="0" eaLnBrk="1" fontAlgn="base" hangingPunct="1">
        <a:spcBef>
          <a:spcPct val="20000"/>
        </a:spcBef>
        <a:spcAft>
          <a:spcPct val="0"/>
        </a:spcAft>
        <a:buChar char="–"/>
        <a:defRPr sz="2000">
          <a:solidFill>
            <a:schemeClr val="tx1"/>
          </a:solidFill>
          <a:latin typeface="Times New Roman" charset="0"/>
        </a:defRPr>
      </a:lvl4pPr>
      <a:lvl5pPr marL="2057400" indent="-228600" algn="l" rtl="0" eaLnBrk="1" fontAlgn="base" hangingPunct="1">
        <a:spcBef>
          <a:spcPct val="20000"/>
        </a:spcBef>
        <a:spcAft>
          <a:spcPct val="0"/>
        </a:spcAft>
        <a:buChar char="»"/>
        <a:defRPr sz="2000">
          <a:solidFill>
            <a:schemeClr val="tx1"/>
          </a:solidFill>
          <a:latin typeface="Times New Roman" charset="0"/>
        </a:defRPr>
      </a:lvl5pPr>
      <a:lvl6pPr marL="2514600" indent="-228600" algn="l" rtl="0" eaLnBrk="1" fontAlgn="base" hangingPunct="1">
        <a:spcBef>
          <a:spcPct val="20000"/>
        </a:spcBef>
        <a:spcAft>
          <a:spcPct val="0"/>
        </a:spcAft>
        <a:buChar char="»"/>
        <a:defRPr sz="2000">
          <a:solidFill>
            <a:schemeClr val="tx1"/>
          </a:solidFill>
          <a:latin typeface="Times New Roman" charset="0"/>
        </a:defRPr>
      </a:lvl6pPr>
      <a:lvl7pPr marL="2971800" indent="-228600" algn="l" rtl="0" eaLnBrk="1" fontAlgn="base" hangingPunct="1">
        <a:spcBef>
          <a:spcPct val="20000"/>
        </a:spcBef>
        <a:spcAft>
          <a:spcPct val="0"/>
        </a:spcAft>
        <a:buChar char="»"/>
        <a:defRPr sz="2000">
          <a:solidFill>
            <a:schemeClr val="tx1"/>
          </a:solidFill>
          <a:latin typeface="Times New Roman" charset="0"/>
        </a:defRPr>
      </a:lvl7pPr>
      <a:lvl8pPr marL="3429000" indent="-228600" algn="l" rtl="0" eaLnBrk="1" fontAlgn="base" hangingPunct="1">
        <a:spcBef>
          <a:spcPct val="20000"/>
        </a:spcBef>
        <a:spcAft>
          <a:spcPct val="0"/>
        </a:spcAft>
        <a:buChar char="»"/>
        <a:defRPr sz="2000">
          <a:solidFill>
            <a:schemeClr val="tx1"/>
          </a:solidFill>
          <a:latin typeface="Times New Roman" charset="0"/>
        </a:defRPr>
      </a:lvl8pPr>
      <a:lvl9pPr marL="3886200" indent="-228600" algn="l" rtl="0" eaLnBrk="1" fontAlgn="base" hangingPunct="1">
        <a:spcBef>
          <a:spcPct val="20000"/>
        </a:spcBef>
        <a:spcAft>
          <a:spcPct val="0"/>
        </a:spcAft>
        <a:buChar char="»"/>
        <a:defRPr sz="2000">
          <a:solidFill>
            <a:schemeClr val="tx1"/>
          </a:solidFill>
          <a:latin typeface="Times New Roman"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www.castleproject.org/" TargetMode="External"/><Relationship Id="rId2" Type="http://schemas.openxmlformats.org/officeDocument/2006/relationships/hyperlink" Target="http://www.nhibernate.org/" TargetMode="External"/><Relationship Id="rId1" Type="http://schemas.openxmlformats.org/officeDocument/2006/relationships/slideLayout" Target="../slideLayouts/slideLayout2.xml"/><Relationship Id="rId5" Type="http://schemas.openxmlformats.org/officeDocument/2006/relationships/hyperlink" Target="http://sourceforge.net/projects/nhibernateaddin" TargetMode="External"/><Relationship Id="rId4" Type="http://schemas.openxmlformats.org/officeDocument/2006/relationships/hyperlink" Target="http://using.castleproject.org/display/Contrib/ActiveWriter"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685800" y="1447800"/>
            <a:ext cx="7772400" cy="1143000"/>
          </a:xfrm>
        </p:spPr>
        <p:txBody>
          <a:bodyPr/>
          <a:lstStyle/>
          <a:p>
            <a:pPr algn="ctr"/>
            <a:r>
              <a:rPr lang="en-CA" sz="3600" b="1" dirty="0" smtClean="0">
                <a:effectLst>
                  <a:outerShdw blurRad="38100" dist="38100" dir="2700000" algn="tl">
                    <a:srgbClr val="000000">
                      <a:alpha val="43137"/>
                    </a:srgbClr>
                  </a:outerShdw>
                </a:effectLst>
              </a:rPr>
              <a:t>Achieving Persistence Ignorance with </a:t>
            </a:r>
            <a:r>
              <a:rPr lang="en-CA" sz="3600" b="1" dirty="0" smtClean="0">
                <a:effectLst>
                  <a:outerShdw blurRad="38100" dist="38100" dir="2700000" algn="tl">
                    <a:srgbClr val="000000">
                      <a:alpha val="43137"/>
                    </a:srgbClr>
                  </a:outerShdw>
                </a:effectLst>
              </a:rPr>
              <a:t>Strongly Typed Datasets</a:t>
            </a:r>
            <a:endParaRPr lang="en-CA" sz="3600" dirty="0"/>
          </a:p>
        </p:txBody>
      </p:sp>
      <p:sp>
        <p:nvSpPr>
          <p:cNvPr id="5" name="Rectangle 3"/>
          <p:cNvSpPr txBox="1">
            <a:spLocks noChangeArrowheads="1"/>
          </p:cNvSpPr>
          <p:nvPr/>
        </p:nvSpPr>
        <p:spPr bwMode="auto">
          <a:xfrm>
            <a:off x="1371600" y="2857496"/>
            <a:ext cx="6400800" cy="1752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2400" b="0"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ea typeface="+mn-ea"/>
                <a:cs typeface="+mn-cs"/>
              </a:rPr>
              <a:t>James Kovacs</a:t>
            </a:r>
          </a:p>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2400" b="0"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ea typeface="+mn-ea"/>
                <a:cs typeface="+mn-cs"/>
              </a:rPr>
              <a:t>JamesKovacs.com</a:t>
            </a:r>
          </a:p>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2400" b="0"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ea typeface="+mn-ea"/>
                <a:cs typeface="+mn-cs"/>
              </a:rPr>
              <a:t>jkovacs@post.harvard.edu</a:t>
            </a:r>
            <a:endParaRPr kumimoji="0" lang="en-US" sz="2400" b="0" i="0" u="none" strike="noStrike" kern="0" cap="none" spc="0" normalizeH="0" baseline="0" noProof="0" dirty="0">
              <a:ln>
                <a:noFill/>
              </a:ln>
              <a:solidFill>
                <a:schemeClr val="tx1"/>
              </a:solidFill>
              <a:effectLst>
                <a:outerShdw blurRad="38100" dist="38100" dir="2700000" algn="tl">
                  <a:srgbClr val="000000">
                    <a:alpha val="43137"/>
                  </a:srgbClr>
                </a:outerShdw>
              </a:effectLst>
              <a:uLnTx/>
              <a:uFillTx/>
              <a:latin typeface="+mn-lt"/>
              <a:ea typeface="+mn-ea"/>
              <a:cs typeface="+mn-cs"/>
            </a:endParaRPr>
          </a:p>
        </p:txBody>
      </p:sp>
      <p:pic>
        <p:nvPicPr>
          <p:cNvPr id="6" name="Picture 2" descr="C:\Users\James\Documents\JDrive\JamesKovacs.com\Logos\Logo-Wide.png"/>
          <p:cNvPicPr>
            <a:picLocks noChangeAspect="1" noChangeArrowheads="1"/>
          </p:cNvPicPr>
          <p:nvPr/>
        </p:nvPicPr>
        <p:blipFill>
          <a:blip r:embed="rId3"/>
          <a:srcRect/>
          <a:stretch>
            <a:fillRect/>
          </a:stretch>
        </p:blipFill>
        <p:spPr bwMode="auto">
          <a:xfrm>
            <a:off x="2786050" y="4286256"/>
            <a:ext cx="3648075" cy="8191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7" name="Picture 2" descr="C:\Users\James\Documents\JDrive\JamesKovacs.com\Logos\MVP_Horizontal_FullColor.png"/>
          <p:cNvPicPr>
            <a:picLocks noChangeAspect="1" noChangeArrowheads="1"/>
          </p:cNvPicPr>
          <p:nvPr/>
        </p:nvPicPr>
        <p:blipFill>
          <a:blip r:embed="rId4" cstate="print"/>
          <a:srcRect/>
          <a:stretch>
            <a:fillRect/>
          </a:stretch>
        </p:blipFill>
        <p:spPr bwMode="auto">
          <a:xfrm>
            <a:off x="7143768" y="5149753"/>
            <a:ext cx="1750092" cy="70813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p:wip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685800" y="1447800"/>
            <a:ext cx="7772400" cy="1143000"/>
          </a:xfrm>
        </p:spPr>
        <p:txBody>
          <a:bodyPr/>
          <a:lstStyle/>
          <a:p>
            <a:pPr algn="ctr"/>
            <a:r>
              <a:rPr lang="en-CA" sz="3600" b="1" dirty="0" smtClean="0">
                <a:effectLst>
                  <a:outerShdw blurRad="38100" dist="38100" dir="2700000" algn="tl">
                    <a:srgbClr val="000000">
                      <a:alpha val="43137"/>
                    </a:srgbClr>
                  </a:outerShdw>
                </a:effectLst>
              </a:rPr>
              <a:t>Achieving Persistence Ignorance with NHibernate</a:t>
            </a:r>
            <a:endParaRPr lang="en-CA" sz="3600" dirty="0"/>
          </a:p>
        </p:txBody>
      </p:sp>
      <p:sp>
        <p:nvSpPr>
          <p:cNvPr id="5" name="Rectangle 3"/>
          <p:cNvSpPr txBox="1">
            <a:spLocks noChangeArrowheads="1"/>
          </p:cNvSpPr>
          <p:nvPr/>
        </p:nvSpPr>
        <p:spPr bwMode="auto">
          <a:xfrm>
            <a:off x="1371600" y="2857496"/>
            <a:ext cx="6400800" cy="1752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2400" b="0"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ea typeface="+mn-ea"/>
                <a:cs typeface="+mn-cs"/>
              </a:rPr>
              <a:t>James Kovacs</a:t>
            </a:r>
          </a:p>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2400" b="0"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ea typeface="+mn-ea"/>
                <a:cs typeface="+mn-cs"/>
              </a:rPr>
              <a:t>JamesKovacs.com</a:t>
            </a:r>
          </a:p>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2400" b="0"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ea typeface="+mn-ea"/>
                <a:cs typeface="+mn-cs"/>
              </a:rPr>
              <a:t>jkovacs@post.harvard.edu</a:t>
            </a:r>
            <a:endParaRPr kumimoji="0" lang="en-US" sz="2400" b="0" i="0" u="none" strike="noStrike" kern="0" cap="none" spc="0" normalizeH="0" baseline="0" noProof="0" dirty="0">
              <a:ln>
                <a:noFill/>
              </a:ln>
              <a:solidFill>
                <a:schemeClr val="tx1"/>
              </a:solidFill>
              <a:effectLst>
                <a:outerShdw blurRad="38100" dist="38100" dir="2700000" algn="tl">
                  <a:srgbClr val="000000">
                    <a:alpha val="43137"/>
                  </a:srgbClr>
                </a:outerShdw>
              </a:effectLst>
              <a:uLnTx/>
              <a:uFillTx/>
              <a:latin typeface="+mn-lt"/>
              <a:ea typeface="+mn-ea"/>
              <a:cs typeface="+mn-cs"/>
            </a:endParaRPr>
          </a:p>
        </p:txBody>
      </p:sp>
      <p:pic>
        <p:nvPicPr>
          <p:cNvPr id="6" name="Picture 2" descr="C:\Users\James\Documents\JDrive\JamesKovacs.com\Logos\Logo-Wide.png"/>
          <p:cNvPicPr>
            <a:picLocks noChangeAspect="1" noChangeArrowheads="1"/>
          </p:cNvPicPr>
          <p:nvPr/>
        </p:nvPicPr>
        <p:blipFill>
          <a:blip r:embed="rId3"/>
          <a:srcRect/>
          <a:stretch>
            <a:fillRect/>
          </a:stretch>
        </p:blipFill>
        <p:spPr bwMode="auto">
          <a:xfrm>
            <a:off x="2786050" y="4286256"/>
            <a:ext cx="3648075" cy="8191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7" name="Picture 2" descr="C:\Users\James\Documents\JDrive\JamesKovacs.com\Logos\MVP_Horizontal_FullColor.png"/>
          <p:cNvPicPr>
            <a:picLocks noChangeAspect="1" noChangeArrowheads="1"/>
          </p:cNvPicPr>
          <p:nvPr/>
        </p:nvPicPr>
        <p:blipFill>
          <a:blip r:embed="rId4" cstate="print"/>
          <a:srcRect/>
          <a:stretch>
            <a:fillRect/>
          </a:stretch>
        </p:blipFill>
        <p:spPr bwMode="auto">
          <a:xfrm>
            <a:off x="7143768" y="5149753"/>
            <a:ext cx="1750092" cy="70813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p:wip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3"/>
          <p:cNvSpPr>
            <a:spLocks noGrp="1" noChangeArrowheads="1"/>
          </p:cNvSpPr>
          <p:nvPr>
            <p:ph type="body" idx="1"/>
          </p:nvPr>
        </p:nvSpPr>
        <p:spPr/>
        <p:txBody>
          <a:bodyPr/>
          <a:lstStyle/>
          <a:p>
            <a:r>
              <a:rPr lang="en-CA" dirty="0" smtClean="0"/>
              <a:t>POCO – Plain Old CLR Object</a:t>
            </a:r>
          </a:p>
          <a:p>
            <a:r>
              <a:rPr lang="en-CA" dirty="0" smtClean="0"/>
              <a:t>No persistence-related code</a:t>
            </a:r>
          </a:p>
          <a:p>
            <a:r>
              <a:rPr lang="en-CA" dirty="0" smtClean="0"/>
              <a:t>Only business logic</a:t>
            </a:r>
          </a:p>
          <a:p>
            <a:pPr>
              <a:buNone/>
            </a:pPr>
            <a:endParaRPr lang="en-CA" dirty="0" smtClean="0">
              <a:latin typeface="Consolas" pitchFamily="49" charset="0"/>
            </a:endParaRPr>
          </a:p>
          <a:p>
            <a:pPr>
              <a:buNone/>
            </a:pPr>
            <a:r>
              <a:rPr lang="en-CA" dirty="0" smtClean="0">
                <a:latin typeface="Consolas" pitchFamily="49" charset="0"/>
              </a:rPr>
              <a:t>public class Customer {</a:t>
            </a:r>
          </a:p>
          <a:p>
            <a:pPr>
              <a:buNone/>
            </a:pPr>
            <a:r>
              <a:rPr lang="en-CA" dirty="0" smtClean="0">
                <a:latin typeface="Consolas" pitchFamily="49" charset="0"/>
              </a:rPr>
              <a:t>     public string Name { get; } </a:t>
            </a:r>
          </a:p>
          <a:p>
            <a:pPr>
              <a:buNone/>
            </a:pPr>
            <a:r>
              <a:rPr lang="en-CA" dirty="0" smtClean="0">
                <a:latin typeface="Consolas" pitchFamily="49" charset="0"/>
              </a:rPr>
              <a:t>     public Location Address { get; }</a:t>
            </a:r>
          </a:p>
          <a:p>
            <a:pPr>
              <a:buNone/>
            </a:pPr>
            <a:r>
              <a:rPr lang="en-CA" dirty="0" smtClean="0">
                <a:latin typeface="Consolas" pitchFamily="49" charset="0"/>
              </a:rPr>
              <a:t>     public </a:t>
            </a:r>
            <a:r>
              <a:rPr lang="en-CA" dirty="0" err="1" smtClean="0">
                <a:latin typeface="Consolas" pitchFamily="49" charset="0"/>
              </a:rPr>
              <a:t>IList</a:t>
            </a:r>
            <a:r>
              <a:rPr lang="en-CA" dirty="0" smtClean="0">
                <a:latin typeface="Consolas" pitchFamily="49" charset="0"/>
              </a:rPr>
              <a:t>&lt;Order&gt; Orders { get; }</a:t>
            </a:r>
          </a:p>
          <a:p>
            <a:pPr>
              <a:buNone/>
            </a:pPr>
            <a:r>
              <a:rPr lang="en-CA" dirty="0" smtClean="0">
                <a:latin typeface="Consolas" pitchFamily="49" charset="0"/>
              </a:rPr>
              <a:t>     public void </a:t>
            </a:r>
            <a:r>
              <a:rPr lang="en-CA" dirty="0" err="1" smtClean="0">
                <a:latin typeface="Consolas" pitchFamily="49" charset="0"/>
              </a:rPr>
              <a:t>AddOrder</a:t>
            </a:r>
            <a:r>
              <a:rPr lang="en-CA" dirty="0" smtClean="0">
                <a:latin typeface="Consolas" pitchFamily="49" charset="0"/>
              </a:rPr>
              <a:t>(Order o) {}</a:t>
            </a:r>
          </a:p>
          <a:p>
            <a:pPr>
              <a:buNone/>
            </a:pPr>
            <a:r>
              <a:rPr lang="en-CA" dirty="0" smtClean="0">
                <a:latin typeface="Consolas" pitchFamily="49" charset="0"/>
              </a:rPr>
              <a:t>} </a:t>
            </a:r>
          </a:p>
          <a:p>
            <a:pPr>
              <a:buNone/>
            </a:pPr>
            <a:endParaRPr lang="en-CA" dirty="0" smtClean="0"/>
          </a:p>
        </p:txBody>
      </p:sp>
      <p:sp>
        <p:nvSpPr>
          <p:cNvPr id="6148" name="Rectangle 4"/>
          <p:cNvSpPr>
            <a:spLocks noGrp="1" noChangeArrowheads="1"/>
          </p:cNvSpPr>
          <p:nvPr>
            <p:ph type="title"/>
          </p:nvPr>
        </p:nvSpPr>
        <p:spPr/>
        <p:txBody>
          <a:bodyPr/>
          <a:lstStyle/>
          <a:p>
            <a:r>
              <a:rPr lang="en-CA" dirty="0" smtClean="0"/>
              <a:t>What is Persistence Ignorance?</a:t>
            </a:r>
            <a:endParaRPr lang="en-CA" dirty="0"/>
          </a:p>
        </p:txBody>
      </p:sp>
    </p:spTree>
  </p:cSld>
  <p:clrMapOvr>
    <a:masterClrMapping/>
  </p:clrMapOvr>
  <p:transition>
    <p:wip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body" idx="1"/>
          </p:nvPr>
        </p:nvSpPr>
        <p:spPr/>
        <p:txBody>
          <a:bodyPr/>
          <a:lstStyle/>
          <a:p>
            <a:pPr lvl="0"/>
            <a:r>
              <a:rPr lang="en-CA" dirty="0" smtClean="0"/>
              <a:t>Separation of concerns</a:t>
            </a:r>
          </a:p>
          <a:p>
            <a:pPr lvl="0"/>
            <a:r>
              <a:rPr lang="en-CA" dirty="0" smtClean="0"/>
              <a:t>Single responsibility</a:t>
            </a:r>
          </a:p>
          <a:p>
            <a:pPr lvl="0"/>
            <a:r>
              <a:rPr lang="en-CA" dirty="0" smtClean="0"/>
              <a:t>Loose coupling</a:t>
            </a:r>
          </a:p>
          <a:p>
            <a:r>
              <a:rPr lang="en-CA" dirty="0" smtClean="0"/>
              <a:t>Testability</a:t>
            </a:r>
          </a:p>
          <a:p>
            <a:pPr lvl="0"/>
            <a:r>
              <a:rPr lang="en-CA" dirty="0" smtClean="0"/>
              <a:t>Re-use</a:t>
            </a:r>
            <a:endParaRPr lang="en-CA" dirty="0"/>
          </a:p>
        </p:txBody>
      </p:sp>
      <p:sp>
        <p:nvSpPr>
          <p:cNvPr id="7171" name="Rectangle 3"/>
          <p:cNvSpPr>
            <a:spLocks noGrp="1" noChangeArrowheads="1"/>
          </p:cNvSpPr>
          <p:nvPr>
            <p:ph type="title"/>
          </p:nvPr>
        </p:nvSpPr>
        <p:spPr/>
        <p:txBody>
          <a:bodyPr/>
          <a:lstStyle/>
          <a:p>
            <a:r>
              <a:rPr lang="en-CA" dirty="0" smtClean="0"/>
              <a:t>Why is Persistence Ignorance Important?</a:t>
            </a:r>
            <a:endParaRPr lang="en-CA" dirty="0"/>
          </a:p>
        </p:txBody>
      </p:sp>
    </p:spTree>
  </p:cSld>
  <p:clrMapOvr>
    <a:masterClrMapping/>
  </p:clrMapOvr>
  <p:transition>
    <p:wip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err="1" smtClean="0"/>
              <a:t>NHibernate</a:t>
            </a:r>
            <a:r>
              <a:rPr lang="en-CA" dirty="0" smtClean="0"/>
              <a:t> and PI</a:t>
            </a:r>
            <a:endParaRPr lang="en-CA" dirty="0"/>
          </a:p>
        </p:txBody>
      </p:sp>
      <p:sp>
        <p:nvSpPr>
          <p:cNvPr id="3" name="Content Placeholder 2"/>
          <p:cNvSpPr>
            <a:spLocks noGrp="1"/>
          </p:cNvSpPr>
          <p:nvPr>
            <p:ph idx="1"/>
          </p:nvPr>
        </p:nvSpPr>
        <p:spPr/>
        <p:txBody>
          <a:bodyPr/>
          <a:lstStyle/>
          <a:p>
            <a:r>
              <a:rPr lang="en-CA" dirty="0" smtClean="0"/>
              <a:t>No special persistence-related base class</a:t>
            </a:r>
          </a:p>
          <a:p>
            <a:r>
              <a:rPr lang="en-CA" dirty="0" smtClean="0"/>
              <a:t>No marker or </a:t>
            </a:r>
            <a:r>
              <a:rPr lang="en-CA" dirty="0" err="1" smtClean="0"/>
              <a:t>callback</a:t>
            </a:r>
            <a:r>
              <a:rPr lang="en-CA" dirty="0" smtClean="0"/>
              <a:t> interfaces</a:t>
            </a:r>
          </a:p>
          <a:p>
            <a:r>
              <a:rPr lang="en-CA" dirty="0" smtClean="0"/>
              <a:t>No persistence-related attributes</a:t>
            </a:r>
          </a:p>
          <a:p>
            <a:r>
              <a:rPr lang="en-CA" dirty="0" err="1" smtClean="0"/>
              <a:t>NHibernate</a:t>
            </a:r>
            <a:r>
              <a:rPr lang="en-CA" dirty="0" smtClean="0"/>
              <a:t> domain class:</a:t>
            </a:r>
          </a:p>
          <a:p>
            <a:pPr>
              <a:buNone/>
            </a:pPr>
            <a:r>
              <a:rPr lang="en-CA" dirty="0" smtClean="0">
                <a:latin typeface="Consolas" pitchFamily="49" charset="0"/>
              </a:rPr>
              <a:t>public class Customer {</a:t>
            </a:r>
          </a:p>
          <a:p>
            <a:pPr>
              <a:buNone/>
            </a:pPr>
            <a:r>
              <a:rPr lang="en-CA" dirty="0" smtClean="0">
                <a:latin typeface="Consolas" pitchFamily="49" charset="0"/>
              </a:rPr>
              <a:t>     public string Name { get; } </a:t>
            </a:r>
          </a:p>
          <a:p>
            <a:pPr>
              <a:buNone/>
            </a:pPr>
            <a:r>
              <a:rPr lang="en-CA" dirty="0" smtClean="0">
                <a:latin typeface="Consolas" pitchFamily="49" charset="0"/>
              </a:rPr>
              <a:t>     public Location Address { get; }</a:t>
            </a:r>
          </a:p>
          <a:p>
            <a:pPr>
              <a:buNone/>
            </a:pPr>
            <a:r>
              <a:rPr lang="en-CA" dirty="0" smtClean="0">
                <a:latin typeface="Consolas" pitchFamily="49" charset="0"/>
              </a:rPr>
              <a:t>     public </a:t>
            </a:r>
            <a:r>
              <a:rPr lang="en-CA" dirty="0" err="1" smtClean="0">
                <a:latin typeface="Consolas" pitchFamily="49" charset="0"/>
              </a:rPr>
              <a:t>IList</a:t>
            </a:r>
            <a:r>
              <a:rPr lang="en-CA" dirty="0" smtClean="0">
                <a:latin typeface="Consolas" pitchFamily="49" charset="0"/>
              </a:rPr>
              <a:t>&lt;Order&gt; Orders { get; }</a:t>
            </a:r>
          </a:p>
          <a:p>
            <a:pPr>
              <a:buNone/>
            </a:pPr>
            <a:r>
              <a:rPr lang="en-CA" dirty="0" smtClean="0">
                <a:latin typeface="Consolas" pitchFamily="49" charset="0"/>
              </a:rPr>
              <a:t>     public void </a:t>
            </a:r>
            <a:r>
              <a:rPr lang="en-CA" dirty="0" err="1" smtClean="0">
                <a:latin typeface="Consolas" pitchFamily="49" charset="0"/>
              </a:rPr>
              <a:t>AddOrder</a:t>
            </a:r>
            <a:r>
              <a:rPr lang="en-CA" dirty="0" smtClean="0">
                <a:latin typeface="Consolas" pitchFamily="49" charset="0"/>
              </a:rPr>
              <a:t>(Order o) {}</a:t>
            </a:r>
          </a:p>
          <a:p>
            <a:pPr>
              <a:buNone/>
            </a:pPr>
            <a:r>
              <a:rPr lang="en-CA" dirty="0" smtClean="0">
                <a:latin typeface="Consolas" pitchFamily="49" charset="0"/>
              </a:rPr>
              <a:t>} </a:t>
            </a:r>
          </a:p>
          <a:p>
            <a:pPr>
              <a:buNone/>
            </a:pPr>
            <a:endParaRPr lang="en-CA" dirty="0" smtClean="0"/>
          </a:p>
          <a:p>
            <a:pPr lvl="1"/>
            <a:endParaRPr lang="en-CA" dirty="0"/>
          </a:p>
        </p:txBody>
      </p:sp>
    </p:spTree>
  </p:cSld>
  <p:clrMapOvr>
    <a:masterClrMapping/>
  </p:clrMapOvr>
  <p:transition>
    <p:wip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err="1" smtClean="0"/>
              <a:t>NHibernate</a:t>
            </a:r>
            <a:r>
              <a:rPr lang="en-CA" dirty="0" smtClean="0"/>
              <a:t> API</a:t>
            </a:r>
            <a:endParaRPr lang="en-CA" dirty="0"/>
          </a:p>
        </p:txBody>
      </p:sp>
      <p:sp>
        <p:nvSpPr>
          <p:cNvPr id="3" name="Content Placeholder 2"/>
          <p:cNvSpPr>
            <a:spLocks noGrp="1"/>
          </p:cNvSpPr>
          <p:nvPr>
            <p:ph idx="1"/>
          </p:nvPr>
        </p:nvSpPr>
        <p:spPr/>
        <p:txBody>
          <a:bodyPr/>
          <a:lstStyle/>
          <a:p>
            <a:pPr>
              <a:buNone/>
            </a:pPr>
            <a:endParaRPr lang="en-CA" dirty="0" smtClean="0"/>
          </a:p>
          <a:p>
            <a:endParaRPr lang="en-CA" dirty="0"/>
          </a:p>
        </p:txBody>
      </p:sp>
      <p:graphicFrame>
        <p:nvGraphicFramePr>
          <p:cNvPr id="4" name="Table 3"/>
          <p:cNvGraphicFramePr>
            <a:graphicFrameLocks noGrp="1"/>
          </p:cNvGraphicFramePr>
          <p:nvPr/>
        </p:nvGraphicFramePr>
        <p:xfrm>
          <a:off x="285720" y="1714488"/>
          <a:ext cx="8572560" cy="3788541"/>
        </p:xfrm>
        <a:graphic>
          <a:graphicData uri="http://schemas.openxmlformats.org/drawingml/2006/table">
            <a:tbl>
              <a:tblPr bandRow="1">
                <a:tableStyleId>{21E4AEA4-8DFA-4A89-87EB-49C32662AFE0}</a:tableStyleId>
              </a:tblPr>
              <a:tblGrid>
                <a:gridCol w="2643206"/>
                <a:gridCol w="5929354"/>
              </a:tblGrid>
              <a:tr h="510527">
                <a:tc>
                  <a:txBody>
                    <a:bodyPr/>
                    <a:lstStyle/>
                    <a:p>
                      <a:r>
                        <a:rPr lang="en-CA" sz="2400" dirty="0" smtClean="0"/>
                        <a:t>Configuration</a:t>
                      </a:r>
                      <a:endParaRPr lang="en-CA" sz="24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2400" dirty="0" smtClean="0"/>
                        <a:t>Class for bootstrapping </a:t>
                      </a:r>
                      <a:r>
                        <a:rPr lang="en-CA" sz="2400" dirty="0" err="1" smtClean="0"/>
                        <a:t>NHibernate</a:t>
                      </a:r>
                      <a:endParaRPr lang="en-CA" sz="2400" dirty="0" smtClean="0"/>
                    </a:p>
                  </a:txBody>
                  <a:tcPr/>
                </a:tc>
              </a:tr>
              <a:tr h="519475">
                <a:tc>
                  <a:txBody>
                    <a:bodyPr/>
                    <a:lstStyle/>
                    <a:p>
                      <a:r>
                        <a:rPr lang="en-CA" sz="2400" dirty="0" err="1" smtClean="0"/>
                        <a:t>ISessionFactory</a:t>
                      </a:r>
                      <a:endParaRPr lang="en-CA" sz="2400"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2400" dirty="0" smtClean="0"/>
                        <a:t>Factory for creating sessions</a:t>
                      </a:r>
                    </a:p>
                  </a:txBody>
                  <a:tcPr/>
                </a:tc>
              </a:tr>
              <a:tr h="896629">
                <a:tc>
                  <a:txBody>
                    <a:bodyPr/>
                    <a:lstStyle/>
                    <a:p>
                      <a:r>
                        <a:rPr lang="en-CA" sz="2400" dirty="0" err="1" smtClean="0"/>
                        <a:t>ISession</a:t>
                      </a:r>
                      <a:endParaRPr lang="en-CA" sz="2400"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2400" dirty="0" smtClean="0"/>
                        <a:t>Roughly analogous to a database connection</a:t>
                      </a:r>
                    </a:p>
                  </a:txBody>
                  <a:tcPr/>
                </a:tc>
              </a:tr>
              <a:tr h="788013">
                <a:tc>
                  <a:txBody>
                    <a:bodyPr/>
                    <a:lstStyle/>
                    <a:p>
                      <a:r>
                        <a:rPr lang="en-CA" sz="2400" dirty="0" err="1" smtClean="0"/>
                        <a:t>ITransaction</a:t>
                      </a:r>
                      <a:endParaRPr lang="en-CA" sz="2400" dirty="0" smtClean="0"/>
                    </a:p>
                  </a:txBody>
                  <a:tcPr/>
                </a:tc>
                <a:tc>
                  <a:txBody>
                    <a:bodyPr/>
                    <a:lstStyle/>
                    <a:p>
                      <a:r>
                        <a:rPr lang="en-CA" sz="2400" dirty="0" smtClean="0"/>
                        <a:t>Abstracts underlying transaction semantics</a:t>
                      </a:r>
                      <a:endParaRPr lang="en-CA" sz="2400" dirty="0"/>
                    </a:p>
                  </a:txBody>
                  <a:tcPr/>
                </a:tc>
              </a:tr>
              <a:tr h="519475">
                <a:tc>
                  <a:txBody>
                    <a:bodyPr/>
                    <a:lstStyle/>
                    <a:p>
                      <a:r>
                        <a:rPr lang="en-CA" sz="2400" dirty="0" err="1" smtClean="0"/>
                        <a:t>IQuery</a:t>
                      </a:r>
                      <a:endParaRPr lang="en-CA" sz="2400"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2400" dirty="0" smtClean="0"/>
                        <a:t>String-based query API aka</a:t>
                      </a:r>
                      <a:r>
                        <a:rPr lang="en-CA" sz="2400" baseline="0" dirty="0" smtClean="0"/>
                        <a:t> HQL</a:t>
                      </a:r>
                      <a:endParaRPr lang="en-CA" sz="2400" dirty="0" smtClean="0"/>
                    </a:p>
                  </a:txBody>
                  <a:tcPr/>
                </a:tc>
              </a:tr>
              <a:tr h="5194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2400" dirty="0" err="1" smtClean="0"/>
                        <a:t>ICriteria</a:t>
                      </a:r>
                      <a:endParaRPr lang="en-CA" sz="24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2400" dirty="0" smtClean="0"/>
                        <a:t>Object-based query API aka Criteria</a:t>
                      </a:r>
                    </a:p>
                  </a:txBody>
                  <a:tcPr/>
                </a:tc>
              </a:tr>
            </a:tbl>
          </a:graphicData>
        </a:graphic>
      </p:graphicFrame>
    </p:spTree>
  </p:cSld>
  <p:clrMapOvr>
    <a:masterClrMapping/>
  </p:clrMapOvr>
  <p:transition>
    <p:wip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Key Features for PI</a:t>
            </a:r>
            <a:endParaRPr lang="en-CA" dirty="0"/>
          </a:p>
        </p:txBody>
      </p:sp>
      <p:sp>
        <p:nvSpPr>
          <p:cNvPr id="3" name="Content Placeholder 2"/>
          <p:cNvSpPr>
            <a:spLocks noGrp="1"/>
          </p:cNvSpPr>
          <p:nvPr>
            <p:ph idx="1"/>
          </p:nvPr>
        </p:nvSpPr>
        <p:spPr/>
        <p:txBody>
          <a:bodyPr/>
          <a:lstStyle/>
          <a:p>
            <a:r>
              <a:rPr lang="en-CA" sz="3200" dirty="0" smtClean="0"/>
              <a:t>Persistence by </a:t>
            </a:r>
            <a:r>
              <a:rPr lang="en-CA" sz="3200" dirty="0" err="1" smtClean="0"/>
              <a:t>reachability</a:t>
            </a:r>
            <a:endParaRPr lang="en-CA" sz="3200" dirty="0" smtClean="0"/>
          </a:p>
          <a:p>
            <a:r>
              <a:rPr lang="en-CA" sz="3200" dirty="0" smtClean="0"/>
              <a:t>Automatic dirty checking</a:t>
            </a:r>
          </a:p>
          <a:p>
            <a:r>
              <a:rPr lang="en-CA" sz="3200" dirty="0" smtClean="0"/>
              <a:t>Transparent lazy loading</a:t>
            </a:r>
          </a:p>
        </p:txBody>
      </p:sp>
    </p:spTree>
  </p:cSld>
  <p:clrMapOvr>
    <a:masterClrMapping/>
  </p:clrMapOvr>
  <p:transition>
    <p:wip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CA" dirty="0" smtClean="0"/>
              <a:t>Resources</a:t>
            </a:r>
            <a:endParaRPr lang="en-CA" dirty="0"/>
          </a:p>
        </p:txBody>
      </p:sp>
      <p:sp>
        <p:nvSpPr>
          <p:cNvPr id="4" name="Content Placeholder 3"/>
          <p:cNvSpPr>
            <a:spLocks noGrp="1"/>
          </p:cNvSpPr>
          <p:nvPr>
            <p:ph idx="1"/>
          </p:nvPr>
        </p:nvSpPr>
        <p:spPr/>
        <p:txBody>
          <a:bodyPr/>
          <a:lstStyle/>
          <a:p>
            <a:r>
              <a:rPr lang="en-CA" dirty="0" err="1" smtClean="0"/>
              <a:t>NHibernate</a:t>
            </a:r>
            <a:r>
              <a:rPr lang="en-CA" dirty="0" smtClean="0"/>
              <a:t> (</a:t>
            </a:r>
            <a:r>
              <a:rPr lang="en-CA" dirty="0" smtClean="0">
                <a:hlinkClick r:id="rId2"/>
              </a:rPr>
              <a:t>http://www.nhibernate.org</a:t>
            </a:r>
            <a:r>
              <a:rPr lang="en-CA" dirty="0" smtClean="0"/>
              <a:t>)</a:t>
            </a:r>
          </a:p>
          <a:p>
            <a:r>
              <a:rPr lang="en-CA" dirty="0" smtClean="0"/>
              <a:t>Castle ActiveRecord (</a:t>
            </a:r>
            <a:r>
              <a:rPr lang="en-CA" dirty="0" smtClean="0">
                <a:hlinkClick r:id="rId3"/>
              </a:rPr>
              <a:t>http://www.castleproject.org</a:t>
            </a:r>
            <a:r>
              <a:rPr lang="en-CA" dirty="0" smtClean="0"/>
              <a:t>)</a:t>
            </a:r>
          </a:p>
          <a:p>
            <a:r>
              <a:rPr lang="en-CA" i="1" dirty="0" smtClean="0"/>
              <a:t>NHibernate in Action</a:t>
            </a:r>
            <a:r>
              <a:rPr lang="en-CA" dirty="0" smtClean="0"/>
              <a:t> by Pierre Henri </a:t>
            </a:r>
            <a:r>
              <a:rPr lang="en-CA" dirty="0" err="1" smtClean="0"/>
              <a:t>Kuaté</a:t>
            </a:r>
            <a:r>
              <a:rPr lang="en-CA" dirty="0" smtClean="0"/>
              <a:t>, et al.</a:t>
            </a:r>
            <a:endParaRPr lang="en-CA" i="1" dirty="0" smtClean="0"/>
          </a:p>
          <a:p>
            <a:r>
              <a:rPr lang="en-CA" dirty="0" smtClean="0"/>
              <a:t>ActiveWriter (</a:t>
            </a:r>
            <a:r>
              <a:rPr lang="en-CA" dirty="0" smtClean="0">
                <a:hlinkClick r:id="rId4"/>
              </a:rPr>
              <a:t>http://using.castleproject.org/display/Contrib/ActiveWriter</a:t>
            </a:r>
            <a:r>
              <a:rPr lang="en-CA" dirty="0" smtClean="0"/>
              <a:t>)</a:t>
            </a:r>
          </a:p>
          <a:p>
            <a:r>
              <a:rPr lang="en-CA" dirty="0" smtClean="0"/>
              <a:t>NHibernate </a:t>
            </a:r>
            <a:r>
              <a:rPr lang="en-CA" dirty="0" err="1" smtClean="0"/>
              <a:t>Plugin</a:t>
            </a:r>
            <a:r>
              <a:rPr lang="en-CA" dirty="0" smtClean="0"/>
              <a:t> (</a:t>
            </a:r>
            <a:r>
              <a:rPr lang="en-CA" dirty="0" smtClean="0">
                <a:hlinkClick r:id="rId5"/>
              </a:rPr>
              <a:t>http://sourceforge.net/projects/nhibernateaddin</a:t>
            </a:r>
            <a:r>
              <a:rPr lang="en-CA" dirty="0" smtClean="0"/>
              <a:t>)</a:t>
            </a:r>
          </a:p>
          <a:p>
            <a:r>
              <a:rPr lang="en-CA" i="1" dirty="0" smtClean="0"/>
              <a:t>Domain-Driven Design</a:t>
            </a:r>
            <a:r>
              <a:rPr lang="en-CA" dirty="0" smtClean="0"/>
              <a:t> by Eric Evans</a:t>
            </a:r>
          </a:p>
          <a:p>
            <a:r>
              <a:rPr lang="en-CA" i="1" dirty="0" smtClean="0"/>
              <a:t>Applying Domain-Driven Design and Patterns</a:t>
            </a:r>
            <a:r>
              <a:rPr lang="en-CA" dirty="0" smtClean="0"/>
              <a:t> by Jimmy Nilsson</a:t>
            </a:r>
            <a:endParaRPr lang="en-CA" dirty="0"/>
          </a:p>
        </p:txBody>
      </p:sp>
    </p:spTree>
  </p:cSld>
  <p:clrMapOvr>
    <a:masterClrMapping/>
  </p:clrMapOvr>
  <p:transition>
    <p:wip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normAutofit fontScale="90000"/>
          </a:bodyPr>
          <a:lstStyle/>
          <a:p>
            <a:pPr lvl="0"/>
            <a:r>
              <a:rPr lang="en-CA" dirty="0" smtClean="0"/>
              <a:t>Questions</a:t>
            </a:r>
            <a:endParaRPr lang="en-CA" dirty="0"/>
          </a:p>
        </p:txBody>
      </p:sp>
      <p:sp>
        <p:nvSpPr>
          <p:cNvPr id="15" name="Content Placeholder 14"/>
          <p:cNvSpPr>
            <a:spLocks noGrp="1"/>
          </p:cNvSpPr>
          <p:nvPr>
            <p:ph sz="half" idx="1"/>
          </p:nvPr>
        </p:nvSpPr>
        <p:spPr>
          <a:xfrm>
            <a:off x="857224" y="1524000"/>
            <a:ext cx="4477840" cy="4572000"/>
          </a:xfrm>
        </p:spPr>
        <p:txBody>
          <a:bodyPr anchor="ctr">
            <a:normAutofit/>
          </a:bodyPr>
          <a:lstStyle/>
          <a:p>
            <a:pPr algn="ctr">
              <a:lnSpc>
                <a:spcPct val="90000"/>
              </a:lnSpc>
              <a:spcBef>
                <a:spcPct val="20000"/>
              </a:spcBef>
              <a:spcAft>
                <a:spcPct val="0"/>
              </a:spcAft>
              <a:buClr>
                <a:srgbClr val="F0A22E"/>
              </a:buClr>
              <a:buSzPct val="70000"/>
              <a:buNone/>
              <a:defRPr/>
            </a:pPr>
            <a:r>
              <a:rPr lang="en-CA" sz="3600" b="1" dirty="0" smtClean="0">
                <a:effectLst>
                  <a:outerShdw blurRad="38100" dist="38100" dir="2700000" algn="tl">
                    <a:srgbClr val="000000">
                      <a:alpha val="43137"/>
                    </a:srgbClr>
                  </a:outerShdw>
                </a:effectLst>
              </a:rPr>
              <a:t>James Kovacs</a:t>
            </a:r>
          </a:p>
          <a:p>
            <a:pPr algn="ctr">
              <a:lnSpc>
                <a:spcPct val="90000"/>
              </a:lnSpc>
              <a:spcBef>
                <a:spcPct val="20000"/>
              </a:spcBef>
              <a:spcAft>
                <a:spcPct val="0"/>
              </a:spcAft>
              <a:buClr>
                <a:srgbClr val="F0A22E"/>
              </a:buClr>
              <a:buSzPct val="70000"/>
              <a:buNone/>
              <a:defRPr/>
            </a:pPr>
            <a:r>
              <a:rPr lang="en-CA" sz="3600" b="1" dirty="0" smtClean="0">
                <a:effectLst>
                  <a:outerShdw blurRad="38100" dist="38100" dir="2700000" algn="tl">
                    <a:srgbClr val="000000">
                      <a:alpha val="43137"/>
                    </a:srgbClr>
                  </a:outerShdw>
                </a:effectLst>
              </a:rPr>
              <a:t>JamesKovacs.com</a:t>
            </a:r>
            <a:endParaRPr lang="en-US" sz="2400" dirty="0" smtClean="0">
              <a:effectLst>
                <a:outerShdw blurRad="38100" dist="38100" dir="2700000" algn="tl">
                  <a:srgbClr val="000000">
                    <a:alpha val="43137"/>
                  </a:srgbClr>
                </a:outerShdw>
              </a:effectLst>
            </a:endParaRPr>
          </a:p>
          <a:p>
            <a:pPr algn="ctr">
              <a:lnSpc>
                <a:spcPct val="90000"/>
              </a:lnSpc>
              <a:spcBef>
                <a:spcPct val="20000"/>
              </a:spcBef>
              <a:spcAft>
                <a:spcPct val="0"/>
              </a:spcAft>
              <a:buClr>
                <a:srgbClr val="F0A22E"/>
              </a:buClr>
              <a:buSzPct val="70000"/>
              <a:buNone/>
              <a:defRPr/>
            </a:pPr>
            <a:r>
              <a:rPr lang="en-CA" sz="2400" b="1" dirty="0" smtClean="0">
                <a:effectLst>
                  <a:outerShdw blurRad="38100" dist="38100" dir="2700000" algn="tl">
                    <a:srgbClr val="000000">
                      <a:alpha val="43137"/>
                    </a:srgbClr>
                  </a:outerShdw>
                </a:effectLst>
              </a:rPr>
              <a:t>jkovacs@post.harvard.edu</a:t>
            </a:r>
          </a:p>
          <a:p>
            <a:pPr algn="ctr">
              <a:lnSpc>
                <a:spcPct val="90000"/>
              </a:lnSpc>
              <a:spcBef>
                <a:spcPct val="20000"/>
              </a:spcBef>
              <a:spcAft>
                <a:spcPct val="0"/>
              </a:spcAft>
              <a:buClr>
                <a:srgbClr val="F0A22E"/>
              </a:buClr>
              <a:buSzPct val="70000"/>
              <a:buNone/>
              <a:defRPr/>
            </a:pPr>
            <a:endParaRPr lang="en-CA" sz="2400" b="1" dirty="0" smtClean="0">
              <a:effectLst>
                <a:outerShdw blurRad="38100" dist="38100" dir="2700000" algn="tl">
                  <a:srgbClr val="000000">
                    <a:alpha val="43137"/>
                  </a:srgbClr>
                </a:outerShdw>
              </a:effectLst>
            </a:endParaRPr>
          </a:p>
          <a:p>
            <a:pPr algn="ctr">
              <a:lnSpc>
                <a:spcPct val="90000"/>
              </a:lnSpc>
              <a:spcBef>
                <a:spcPct val="20000"/>
              </a:spcBef>
              <a:spcAft>
                <a:spcPct val="0"/>
              </a:spcAft>
              <a:buClr>
                <a:srgbClr val="F0A22E"/>
              </a:buClr>
              <a:buSzPct val="70000"/>
              <a:buNone/>
              <a:defRPr/>
            </a:pPr>
            <a:endParaRPr lang="en-CA" sz="2400" b="1" dirty="0" smtClean="0">
              <a:solidFill>
                <a:schemeClr val="tx2"/>
              </a:solidFill>
              <a:effectLst>
                <a:outerShdw blurRad="38100" dist="38100" dir="2700000" algn="tl">
                  <a:srgbClr val="000000">
                    <a:alpha val="43137"/>
                  </a:srgbClr>
                </a:outerShdw>
              </a:effectLst>
            </a:endParaRPr>
          </a:p>
        </p:txBody>
      </p:sp>
      <p:pic>
        <p:nvPicPr>
          <p:cNvPr id="17" name="Shape 16385"/>
          <p:cNvPicPr>
            <a:picLocks noGrp="1" noChangeAspect="1" noChangeArrowheads="1"/>
          </p:cNvPicPr>
          <p:nvPr>
            <p:ph sz="half" idx="2"/>
          </p:nvPr>
        </p:nvPicPr>
        <p:blipFill>
          <a:blip r:embed="rId3"/>
          <a:srcRect/>
          <a:stretch>
            <a:fillRect/>
          </a:stretch>
        </p:blipFill>
        <p:spPr>
          <a:xfrm>
            <a:off x="6192288" y="1428736"/>
            <a:ext cx="1885537" cy="4572000"/>
          </a:xfrm>
          <a:prstGeom prst="rect">
            <a:avLst/>
          </a:prstGeom>
        </p:spPr>
      </p:pic>
      <p:pic>
        <p:nvPicPr>
          <p:cNvPr id="5" name="Picture 2" descr="C:\Users\James\Documents\JDrive\JamesKovacs.com\Logos\Logo-Wide.png"/>
          <p:cNvPicPr>
            <a:picLocks noChangeAspect="1" noChangeArrowheads="1"/>
          </p:cNvPicPr>
          <p:nvPr/>
        </p:nvPicPr>
        <p:blipFill>
          <a:blip r:embed="rId4"/>
          <a:srcRect/>
          <a:stretch>
            <a:fillRect/>
          </a:stretch>
        </p:blipFill>
        <p:spPr bwMode="auto">
          <a:xfrm>
            <a:off x="1281115" y="4357694"/>
            <a:ext cx="3648075" cy="8191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p:wipe/>
  </p:transition>
</p:sld>
</file>

<file path=ppt/theme/theme1.xml><?xml version="1.0" encoding="utf-8"?>
<a:theme xmlns:a="http://schemas.openxmlformats.org/drawingml/2006/main" name="devteach-template">
  <a:themeElements>
    <a:clrScheme name="">
      <a:dk1>
        <a:srgbClr val="808080"/>
      </a:dk1>
      <a:lt1>
        <a:srgbClr val="FFFFFF"/>
      </a:lt1>
      <a:dk2>
        <a:srgbClr val="000000"/>
      </a:dk2>
      <a:lt2>
        <a:srgbClr val="000000"/>
      </a:lt2>
      <a:accent1>
        <a:srgbClr val="00CC99"/>
      </a:accent1>
      <a:accent2>
        <a:srgbClr val="3333CC"/>
      </a:accent2>
      <a:accent3>
        <a:srgbClr val="AAAAAA"/>
      </a:accent3>
      <a:accent4>
        <a:srgbClr val="DADADA"/>
      </a:accent4>
      <a:accent5>
        <a:srgbClr val="AAE2CA"/>
      </a:accent5>
      <a:accent6>
        <a:srgbClr val="2D2DB9"/>
      </a:accent6>
      <a:hlink>
        <a:srgbClr val="CCCCFF"/>
      </a:hlink>
      <a:folHlink>
        <a:srgbClr val="B2B2B2"/>
      </a:folHlink>
    </a:clrScheme>
    <a:fontScheme name="Office Them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Office Them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 Them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 Them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devteach-template</Template>
  <TotalTime>554</TotalTime>
  <Words>342</Words>
  <Application>Microsoft PowerPoint</Application>
  <PresentationFormat>On-screen Show (4:3)</PresentationFormat>
  <Paragraphs>70</Paragraphs>
  <Slides>9</Slides>
  <Notes>3</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devteach-template</vt:lpstr>
      <vt:lpstr>Achieving Persistence Ignorance with Strongly Typed Datasets</vt:lpstr>
      <vt:lpstr>Achieving Persistence Ignorance with NHibernate</vt:lpstr>
      <vt:lpstr>What is Persistence Ignorance?</vt:lpstr>
      <vt:lpstr>Why is Persistence Ignorance Important?</vt:lpstr>
      <vt:lpstr>NHibernate and PI</vt:lpstr>
      <vt:lpstr>NHibernate API</vt:lpstr>
      <vt:lpstr>Key Features for PI</vt:lpstr>
      <vt:lpstr>Resources</vt:lpstr>
      <vt:lpstr>Questions</vt:lpstr>
    </vt:vector>
  </TitlesOfParts>
  <Company>JamesKovacs.com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Persistence Ignorant Domain Model</dc:title>
  <dc:creator>James Kovacs</dc:creator>
  <cp:lastModifiedBy>James Kovacs</cp:lastModifiedBy>
  <cp:revision>36</cp:revision>
  <dcterms:created xsi:type="dcterms:W3CDTF">2007-11-12T04:49:13Z</dcterms:created>
  <dcterms:modified xsi:type="dcterms:W3CDTF">2008-05-13T18:50:23Z</dcterms:modified>
</cp:coreProperties>
</file>