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66" r:id="rId2"/>
    <p:sldId id="270" r:id="rId3"/>
    <p:sldId id="273" r:id="rId4"/>
    <p:sldId id="274" r:id="rId5"/>
    <p:sldId id="275" r:id="rId6"/>
    <p:sldId id="276" r:id="rId7"/>
    <p:sldId id="277" r:id="rId8"/>
    <p:sldId id="279" r:id="rId9"/>
    <p:sldId id="278" r:id="rId10"/>
    <p:sldId id="257" r:id="rId11"/>
    <p:sldId id="258" r:id="rId12"/>
    <p:sldId id="262" r:id="rId13"/>
    <p:sldId id="263" r:id="rId14"/>
    <p:sldId id="264" r:id="rId15"/>
    <p:sldId id="260" r:id="rId16"/>
    <p:sldId id="268" r:id="rId17"/>
    <p:sldId id="267" r:id="rId18"/>
    <p:sldId id="269" r:id="rId19"/>
    <p:sldId id="261" r:id="rId20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D9DF"/>
    <a:srgbClr val="636363"/>
    <a:srgbClr val="89A8B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90929"/>
  </p:normalViewPr>
  <p:slideViewPr>
    <p:cSldViewPr>
      <p:cViewPr>
        <p:scale>
          <a:sx n="125" d="100"/>
          <a:sy n="125" d="100"/>
        </p:scale>
        <p:origin x="-122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FA17F-3DD6-4C0F-9BB0-7F46C6115F99}" type="datetimeFigureOut">
              <a:rPr lang="en-US" smtClean="0"/>
              <a:pPr/>
              <a:t>6/24/2008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D5F4A8-B76C-45B4-9A41-4DADBB008F5C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6/24/2008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6/24/2008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6/24/2008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6/24/2008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6/24/2008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6/24/2008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6/24/2008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6/24/2008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6/24/2008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6/24/2008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6/24/2008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1ABA4E-CD72-497B-97AA-7213B3980F60}" type="datetimeFigureOut">
              <a:rPr lang="en-US" smtClean="0"/>
              <a:pPr/>
              <a:t>6/24/2008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bernate.org/365.html" TargetMode="External"/><Relationship Id="rId2" Type="http://schemas.openxmlformats.org/officeDocument/2006/relationships/hyperlink" Target="http://www.nhibernate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using.castleproject.org/display/Contrib/ActiveWriter" TargetMode="External"/><Relationship Id="rId4" Type="http://schemas.openxmlformats.org/officeDocument/2006/relationships/hyperlink" Target="http://groups.google.com/group/nhusers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jkovacs@post.harvard.edu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Achieving</a:t>
            </a:r>
            <a:br>
              <a:rPr lang="en-C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C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Persistence Ignorance</a:t>
            </a:r>
            <a:br>
              <a:rPr lang="en-C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C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  <a:r>
              <a:rPr lang="en-C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NHibernate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James Kovacs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JamesKovacs.com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jkovacs@post.harvard.edu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James\Documents\JDrive\JamesKovacs.com\Logos\Logo-Wid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5000636"/>
            <a:ext cx="3648075" cy="819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POCO – Plain Old CLR Object</a:t>
            </a:r>
          </a:p>
          <a:p>
            <a:r>
              <a:rPr lang="en-CA" dirty="0" smtClean="0"/>
              <a:t>No persistence-related code</a:t>
            </a:r>
          </a:p>
          <a:p>
            <a:r>
              <a:rPr lang="en-CA" dirty="0" smtClean="0"/>
              <a:t>Only business logic</a:t>
            </a:r>
          </a:p>
          <a:p>
            <a:pPr>
              <a:buNone/>
            </a:pPr>
            <a:endParaRPr lang="en-CA" dirty="0" smtClean="0">
              <a:latin typeface="Consolas" pitchFamily="49" charset="0"/>
            </a:endParaRPr>
          </a:p>
          <a:p>
            <a:pPr>
              <a:buNone/>
            </a:pPr>
            <a:r>
              <a:rPr lang="en-CA" dirty="0" smtClean="0">
                <a:latin typeface="Consolas" pitchFamily="49" charset="0"/>
              </a:rPr>
              <a:t>public class Customer {</a:t>
            </a:r>
          </a:p>
          <a:p>
            <a:pPr>
              <a:buNone/>
            </a:pPr>
            <a:r>
              <a:rPr lang="en-CA" dirty="0" smtClean="0">
                <a:latin typeface="Consolas" pitchFamily="49" charset="0"/>
              </a:rPr>
              <a:t>     public string Name { get; } </a:t>
            </a:r>
          </a:p>
          <a:p>
            <a:pPr>
              <a:buNone/>
            </a:pPr>
            <a:r>
              <a:rPr lang="en-CA" dirty="0" smtClean="0">
                <a:latin typeface="Consolas" pitchFamily="49" charset="0"/>
              </a:rPr>
              <a:t>     public Location Address { get; }</a:t>
            </a:r>
          </a:p>
          <a:p>
            <a:pPr>
              <a:buNone/>
            </a:pPr>
            <a:r>
              <a:rPr lang="en-CA" dirty="0" smtClean="0">
                <a:latin typeface="Consolas" pitchFamily="49" charset="0"/>
              </a:rPr>
              <a:t>     public </a:t>
            </a:r>
            <a:r>
              <a:rPr lang="en-CA" dirty="0" err="1" smtClean="0">
                <a:latin typeface="Consolas" pitchFamily="49" charset="0"/>
              </a:rPr>
              <a:t>IList</a:t>
            </a:r>
            <a:r>
              <a:rPr lang="en-CA" dirty="0" smtClean="0">
                <a:latin typeface="Consolas" pitchFamily="49" charset="0"/>
              </a:rPr>
              <a:t>&lt;Order&gt; Orders { get; }</a:t>
            </a:r>
          </a:p>
          <a:p>
            <a:pPr>
              <a:buNone/>
            </a:pPr>
            <a:r>
              <a:rPr lang="en-CA" dirty="0" smtClean="0">
                <a:latin typeface="Consolas" pitchFamily="49" charset="0"/>
              </a:rPr>
              <a:t>     public void </a:t>
            </a:r>
            <a:r>
              <a:rPr lang="en-CA" dirty="0" err="1" smtClean="0">
                <a:latin typeface="Consolas" pitchFamily="49" charset="0"/>
              </a:rPr>
              <a:t>AddOrder</a:t>
            </a:r>
            <a:r>
              <a:rPr lang="en-CA" dirty="0" smtClean="0">
                <a:latin typeface="Consolas" pitchFamily="49" charset="0"/>
              </a:rPr>
              <a:t>(Order o) {}</a:t>
            </a:r>
          </a:p>
          <a:p>
            <a:pPr>
              <a:buNone/>
            </a:pPr>
            <a:r>
              <a:rPr lang="en-CA" dirty="0" smtClean="0">
                <a:latin typeface="Consolas" pitchFamily="49" charset="0"/>
              </a:rPr>
              <a:t>} </a:t>
            </a:r>
          </a:p>
          <a:p>
            <a:pPr>
              <a:buNone/>
            </a:pPr>
            <a:endParaRPr lang="en-CA" dirty="0" smtClean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is Persistence Ignorance?</a:t>
            </a:r>
            <a:endParaRPr lang="en-C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dirty="0" smtClean="0"/>
              <a:t>Separation of concerns</a:t>
            </a:r>
          </a:p>
          <a:p>
            <a:pPr lvl="0"/>
            <a:r>
              <a:rPr lang="en-CA" dirty="0" smtClean="0"/>
              <a:t>Single responsibility</a:t>
            </a:r>
          </a:p>
          <a:p>
            <a:pPr lvl="0"/>
            <a:r>
              <a:rPr lang="en-CA" dirty="0" smtClean="0"/>
              <a:t>Loose coupling</a:t>
            </a:r>
          </a:p>
          <a:p>
            <a:r>
              <a:rPr lang="en-CA" dirty="0" smtClean="0"/>
              <a:t>Testability</a:t>
            </a:r>
          </a:p>
          <a:p>
            <a:pPr lvl="0"/>
            <a:r>
              <a:rPr lang="en-CA" dirty="0" smtClean="0"/>
              <a:t>Re-use</a:t>
            </a:r>
            <a:endParaRPr lang="en-CA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Why is Persistence Ignorance Important?</a:t>
            </a:r>
            <a:endParaRPr lang="en-C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No special persistence-related base class</a:t>
            </a:r>
          </a:p>
          <a:p>
            <a:r>
              <a:rPr lang="en-CA" dirty="0" smtClean="0"/>
              <a:t>No marker or </a:t>
            </a:r>
            <a:r>
              <a:rPr lang="en-CA" dirty="0" err="1" smtClean="0"/>
              <a:t>callback</a:t>
            </a:r>
            <a:r>
              <a:rPr lang="en-CA" dirty="0" smtClean="0"/>
              <a:t> interfaces</a:t>
            </a:r>
          </a:p>
          <a:p>
            <a:r>
              <a:rPr lang="en-CA" dirty="0" smtClean="0"/>
              <a:t>No persistence-related attributes</a:t>
            </a:r>
          </a:p>
          <a:p>
            <a:r>
              <a:rPr lang="en-CA" dirty="0" err="1" smtClean="0"/>
              <a:t>NHibernate</a:t>
            </a:r>
            <a:r>
              <a:rPr lang="en-CA" dirty="0" smtClean="0"/>
              <a:t> domain class:</a:t>
            </a:r>
          </a:p>
          <a:p>
            <a:pPr>
              <a:buNone/>
            </a:pPr>
            <a:r>
              <a:rPr lang="en-CA" dirty="0" smtClean="0">
                <a:latin typeface="Consolas" pitchFamily="49" charset="0"/>
              </a:rPr>
              <a:t>public class Customer {</a:t>
            </a:r>
          </a:p>
          <a:p>
            <a:pPr>
              <a:buNone/>
            </a:pPr>
            <a:r>
              <a:rPr lang="en-CA" dirty="0" smtClean="0">
                <a:latin typeface="Consolas" pitchFamily="49" charset="0"/>
              </a:rPr>
              <a:t>     public string Name { get; } </a:t>
            </a:r>
          </a:p>
          <a:p>
            <a:pPr>
              <a:buNone/>
            </a:pPr>
            <a:r>
              <a:rPr lang="en-CA" dirty="0" smtClean="0">
                <a:latin typeface="Consolas" pitchFamily="49" charset="0"/>
              </a:rPr>
              <a:t>     public Location Address { get; }</a:t>
            </a:r>
          </a:p>
          <a:p>
            <a:pPr>
              <a:buNone/>
            </a:pPr>
            <a:r>
              <a:rPr lang="en-CA" dirty="0" smtClean="0">
                <a:latin typeface="Consolas" pitchFamily="49" charset="0"/>
              </a:rPr>
              <a:t>     public </a:t>
            </a:r>
            <a:r>
              <a:rPr lang="en-CA" dirty="0" err="1" smtClean="0">
                <a:latin typeface="Consolas" pitchFamily="49" charset="0"/>
              </a:rPr>
              <a:t>IList</a:t>
            </a:r>
            <a:r>
              <a:rPr lang="en-CA" dirty="0" smtClean="0">
                <a:latin typeface="Consolas" pitchFamily="49" charset="0"/>
              </a:rPr>
              <a:t>&lt;Order&gt; Orders { get; }</a:t>
            </a:r>
          </a:p>
          <a:p>
            <a:pPr>
              <a:buNone/>
            </a:pPr>
            <a:r>
              <a:rPr lang="en-CA" dirty="0" smtClean="0">
                <a:latin typeface="Consolas" pitchFamily="49" charset="0"/>
              </a:rPr>
              <a:t>     public void </a:t>
            </a:r>
            <a:r>
              <a:rPr lang="en-CA" dirty="0" err="1" smtClean="0">
                <a:latin typeface="Consolas" pitchFamily="49" charset="0"/>
              </a:rPr>
              <a:t>AddOrder</a:t>
            </a:r>
            <a:r>
              <a:rPr lang="en-CA" dirty="0" smtClean="0">
                <a:latin typeface="Consolas" pitchFamily="49" charset="0"/>
              </a:rPr>
              <a:t>(Order o) {}</a:t>
            </a:r>
          </a:p>
          <a:p>
            <a:pPr>
              <a:buNone/>
            </a:pPr>
            <a:r>
              <a:rPr lang="en-CA" dirty="0" smtClean="0">
                <a:latin typeface="Consolas" pitchFamily="49" charset="0"/>
              </a:rPr>
              <a:t>} </a:t>
            </a:r>
          </a:p>
          <a:p>
            <a:pPr>
              <a:buNone/>
            </a:pPr>
            <a:endParaRPr lang="en-CA" dirty="0" smtClean="0"/>
          </a:p>
          <a:p>
            <a:pPr lvl="1"/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 smtClean="0"/>
              <a:t>NHibernate</a:t>
            </a:r>
            <a:r>
              <a:rPr lang="en-CA" dirty="0" smtClean="0"/>
              <a:t> and PI</a:t>
            </a:r>
            <a:endParaRPr lang="en-C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CA" dirty="0" smtClean="0"/>
          </a:p>
          <a:p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 smtClean="0"/>
              <a:t>NHibernate</a:t>
            </a:r>
            <a:r>
              <a:rPr lang="en-CA" dirty="0" smtClean="0"/>
              <a:t> API</a:t>
            </a:r>
            <a:endParaRPr lang="en-C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85720" y="1714488"/>
          <a:ext cx="8572560" cy="3753594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2643206"/>
                <a:gridCol w="5929354"/>
              </a:tblGrid>
              <a:tr h="510527">
                <a:tc>
                  <a:txBody>
                    <a:bodyPr/>
                    <a:lstStyle/>
                    <a:p>
                      <a:r>
                        <a:rPr lang="en-CA" sz="2400" dirty="0" smtClean="0"/>
                        <a:t>Configuration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400" dirty="0" smtClean="0"/>
                        <a:t>Class for bootstrapping </a:t>
                      </a:r>
                      <a:r>
                        <a:rPr lang="en-CA" sz="2400" dirty="0" err="1" smtClean="0"/>
                        <a:t>NHibernate</a:t>
                      </a:r>
                      <a:endParaRPr lang="en-CA" sz="2400" dirty="0" smtClean="0"/>
                    </a:p>
                  </a:txBody>
                  <a:tcPr/>
                </a:tc>
              </a:tr>
              <a:tr h="519475">
                <a:tc>
                  <a:txBody>
                    <a:bodyPr/>
                    <a:lstStyle/>
                    <a:p>
                      <a:r>
                        <a:rPr lang="en-CA" sz="2400" dirty="0" err="1" smtClean="0"/>
                        <a:t>ISessionFactory</a:t>
                      </a:r>
                      <a:endParaRPr lang="en-CA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400" dirty="0" smtClean="0"/>
                        <a:t>Factory for creating sessions</a:t>
                      </a:r>
                    </a:p>
                  </a:txBody>
                  <a:tcPr/>
                </a:tc>
              </a:tr>
              <a:tr h="896629">
                <a:tc>
                  <a:txBody>
                    <a:bodyPr/>
                    <a:lstStyle/>
                    <a:p>
                      <a:r>
                        <a:rPr lang="en-CA" sz="2400" dirty="0" err="1" smtClean="0"/>
                        <a:t>ISession</a:t>
                      </a:r>
                      <a:endParaRPr lang="en-CA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400" dirty="0" smtClean="0"/>
                        <a:t>Roughly analogous to a database connection</a:t>
                      </a:r>
                    </a:p>
                  </a:txBody>
                  <a:tcPr/>
                </a:tc>
              </a:tr>
              <a:tr h="788013">
                <a:tc>
                  <a:txBody>
                    <a:bodyPr/>
                    <a:lstStyle/>
                    <a:p>
                      <a:r>
                        <a:rPr lang="en-CA" sz="2400" dirty="0" err="1" smtClean="0"/>
                        <a:t>ITransaction</a:t>
                      </a:r>
                      <a:endParaRPr lang="en-CA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2400" dirty="0" smtClean="0"/>
                        <a:t>Abstracts underlying transaction semantics</a:t>
                      </a:r>
                      <a:endParaRPr lang="en-CA" sz="2400" dirty="0"/>
                    </a:p>
                  </a:txBody>
                  <a:tcPr/>
                </a:tc>
              </a:tr>
              <a:tr h="519475">
                <a:tc>
                  <a:txBody>
                    <a:bodyPr/>
                    <a:lstStyle/>
                    <a:p>
                      <a:r>
                        <a:rPr lang="en-CA" sz="2400" dirty="0" err="1" smtClean="0"/>
                        <a:t>IQuery</a:t>
                      </a:r>
                      <a:endParaRPr lang="en-CA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400" dirty="0" smtClean="0"/>
                        <a:t>String-based query API aka</a:t>
                      </a:r>
                      <a:r>
                        <a:rPr lang="en-CA" sz="2400" baseline="0" dirty="0" smtClean="0"/>
                        <a:t> HQL</a:t>
                      </a:r>
                      <a:endParaRPr lang="en-CA" sz="2400" dirty="0" smtClean="0"/>
                    </a:p>
                  </a:txBody>
                  <a:tcPr/>
                </a:tc>
              </a:tr>
              <a:tr h="5194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400" dirty="0" err="1" smtClean="0"/>
                        <a:t>ICriteria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400" dirty="0" smtClean="0"/>
                        <a:t>Object-based query API aka Criteria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3200" dirty="0" smtClean="0"/>
              <a:t>Persistence by </a:t>
            </a:r>
            <a:r>
              <a:rPr lang="en-CA" sz="3200" dirty="0" err="1" smtClean="0"/>
              <a:t>reachability</a:t>
            </a:r>
            <a:endParaRPr lang="en-CA" sz="3200" dirty="0" smtClean="0"/>
          </a:p>
          <a:p>
            <a:r>
              <a:rPr lang="en-CA" sz="3200" dirty="0" smtClean="0"/>
              <a:t>Automatic dirty checking</a:t>
            </a:r>
          </a:p>
          <a:p>
            <a:r>
              <a:rPr lang="en-CA" sz="3200" dirty="0" smtClean="0"/>
              <a:t>Transparent lazy loading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Key Features for PI</a:t>
            </a:r>
            <a:endParaRPr lang="en-C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err="1" smtClean="0"/>
              <a:t>NHibernate</a:t>
            </a:r>
            <a:r>
              <a:rPr lang="en-CA" dirty="0" smtClean="0"/>
              <a:t> (</a:t>
            </a:r>
            <a:r>
              <a:rPr lang="en-CA" sz="2000" dirty="0" smtClean="0">
                <a:hlinkClick r:id="rId2"/>
              </a:rPr>
              <a:t>http://www.nhibernate.org</a:t>
            </a:r>
            <a:r>
              <a:rPr lang="en-CA" dirty="0" smtClean="0"/>
              <a:t>)</a:t>
            </a:r>
          </a:p>
          <a:p>
            <a:r>
              <a:rPr lang="en-CA" dirty="0" err="1" smtClean="0"/>
              <a:t>NHibernate</a:t>
            </a:r>
            <a:r>
              <a:rPr lang="en-CA" dirty="0" smtClean="0"/>
              <a:t> Resources (</a:t>
            </a:r>
            <a:r>
              <a:rPr lang="en-CA" sz="2000" dirty="0" smtClean="0">
                <a:hlinkClick r:id="rId3"/>
              </a:rPr>
              <a:t>http://www.hibernate.org/365.html</a:t>
            </a:r>
            <a:r>
              <a:rPr lang="en-CA" dirty="0" smtClean="0"/>
              <a:t>)</a:t>
            </a:r>
          </a:p>
          <a:p>
            <a:r>
              <a:rPr lang="en-CA" dirty="0" err="1" smtClean="0"/>
              <a:t>NHUsers</a:t>
            </a:r>
            <a:r>
              <a:rPr lang="en-CA" dirty="0" smtClean="0"/>
              <a:t> Google Group (</a:t>
            </a:r>
            <a:r>
              <a:rPr lang="en-CA" sz="2000" dirty="0" smtClean="0">
                <a:hlinkClick r:id="rId4"/>
              </a:rPr>
              <a:t>http://groups.google.com/group/nhusers</a:t>
            </a:r>
            <a:r>
              <a:rPr lang="en-CA" dirty="0" smtClean="0"/>
              <a:t>)</a:t>
            </a:r>
          </a:p>
          <a:p>
            <a:r>
              <a:rPr lang="en-CA" dirty="0" err="1" smtClean="0"/>
              <a:t>ActiveWriter</a:t>
            </a:r>
            <a:r>
              <a:rPr lang="en-CA" dirty="0" smtClean="0"/>
              <a:t> (</a:t>
            </a:r>
            <a:r>
              <a:rPr lang="en-CA" sz="2000" dirty="0" smtClean="0">
                <a:hlinkClick r:id="rId5"/>
              </a:rPr>
              <a:t>http://using.castleproject.org/display/Contrib/ActiveWriter</a:t>
            </a:r>
            <a:r>
              <a:rPr lang="en-CA" dirty="0" smtClean="0"/>
              <a:t>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Resources</a:t>
            </a:r>
            <a:endParaRPr lang="en-C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844662"/>
            <a:ext cx="3861406" cy="48703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13773" y="714356"/>
            <a:ext cx="3715925" cy="47625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2500" r="12500"/>
          <a:stretch>
            <a:fillRect/>
          </a:stretch>
        </p:blipFill>
        <p:spPr bwMode="auto">
          <a:xfrm>
            <a:off x="5000628" y="714356"/>
            <a:ext cx="3571900" cy="47625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Intensive 3-day course</a:t>
            </a:r>
          </a:p>
          <a:p>
            <a:r>
              <a:rPr lang="en-CA" dirty="0" smtClean="0"/>
              <a:t>Date: </a:t>
            </a:r>
            <a:r>
              <a:rPr lang="en-CA" b="1" dirty="0" smtClean="0"/>
              <a:t>August 2008</a:t>
            </a:r>
          </a:p>
          <a:p>
            <a:r>
              <a:rPr lang="en-CA" dirty="0" smtClean="0"/>
              <a:t>Location: </a:t>
            </a:r>
            <a:r>
              <a:rPr lang="en-CA" b="1" dirty="0" smtClean="0"/>
              <a:t>Calgary, AB</a:t>
            </a:r>
          </a:p>
          <a:p>
            <a:r>
              <a:rPr lang="en-CA" dirty="0" smtClean="0"/>
              <a:t>Cost: </a:t>
            </a:r>
            <a:r>
              <a:rPr lang="en-CA" b="1" dirty="0" smtClean="0"/>
              <a:t>$2000 CAD</a:t>
            </a:r>
          </a:p>
          <a:p>
            <a:r>
              <a:rPr lang="en-CA" dirty="0" smtClean="0"/>
              <a:t>Interested? </a:t>
            </a:r>
            <a:r>
              <a:rPr lang="en-CA" dirty="0" smtClean="0">
                <a:hlinkClick r:id="rId2"/>
              </a:rPr>
              <a:t>jkovacs@post.harvard.edu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Object-Relational Mapping</a:t>
            </a:r>
            <a:br>
              <a:rPr lang="en-CA" dirty="0" smtClean="0"/>
            </a:br>
            <a:r>
              <a:rPr lang="en-CA" dirty="0" smtClean="0"/>
              <a:t>with </a:t>
            </a:r>
            <a:r>
              <a:rPr lang="en-CA" dirty="0" err="1" smtClean="0"/>
              <a:t>NHibernate</a:t>
            </a:r>
            <a:endParaRPr lang="en-C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dirty="0" smtClean="0"/>
              <a:t>Questions</a:t>
            </a:r>
            <a:endParaRPr lang="en-CA" dirty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1"/>
          </p:nvPr>
        </p:nvSpPr>
        <p:spPr>
          <a:xfrm>
            <a:off x="857224" y="1524000"/>
            <a:ext cx="4477840" cy="4572000"/>
          </a:xfrm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  <a:defRPr/>
            </a:pPr>
            <a:r>
              <a:rPr lang="en-C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James Kovacs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  <a:defRPr/>
            </a:pPr>
            <a:r>
              <a:rPr lang="en-C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JamesKovacs.com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  <a:defRPr/>
            </a:pPr>
            <a:r>
              <a:rPr lang="en-C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jkovacs@post.harvard.edu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  <a:defRPr/>
            </a:pPr>
            <a:endParaRPr lang="en-CA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  <a:defRPr/>
            </a:pPr>
            <a:endParaRPr lang="en-CA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Shape 1638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192288" y="1428736"/>
            <a:ext cx="1885537" cy="4572000"/>
          </a:xfrm>
          <a:prstGeom prst="rect">
            <a:avLst/>
          </a:prstGeom>
        </p:spPr>
      </p:pic>
      <p:pic>
        <p:nvPicPr>
          <p:cNvPr id="5" name="Picture 2" descr="C:\Users\James\Documents\JDrive\JamesKovacs.com\Logos\Logo-Wid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1115" y="4357694"/>
            <a:ext cx="3648075" cy="819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James\Documents\JDrive\JamesKovacs.com\Logos\MVP_Horizontal_FullCol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4586" y="1857364"/>
            <a:ext cx="6179248" cy="2500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9369" y="2571744"/>
            <a:ext cx="7125262" cy="17145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1549" b="3600"/>
          <a:stretch>
            <a:fillRect/>
          </a:stretch>
        </p:blipFill>
        <p:spPr bwMode="auto">
          <a:xfrm>
            <a:off x="1303256" y="2051633"/>
            <a:ext cx="6537489" cy="2754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ames\Desktop\BecomingAJed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9437" y="1500174"/>
            <a:ext cx="6365126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ames\Documents\JDrive\Photos\JamesKovacs(1611x16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6138" y="971550"/>
            <a:ext cx="4910137" cy="4913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James\Pictures\James through the Years\hallandoatesjlkovac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785794"/>
            <a:ext cx="3751779" cy="52149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8" name="Picture 4" descr="C:\Users\James\Pictures\James through the Years\megapowerskovacsjeanlu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966" y="785794"/>
            <a:ext cx="4551195" cy="5246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James\Pictures\Headshots\JamesKovac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3910" y="1071546"/>
            <a:ext cx="3536181" cy="4714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James\Pictures\James through the Years\James-PonyT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786058"/>
            <a:ext cx="5462588" cy="3644900"/>
          </a:xfrm>
          <a:prstGeom prst="rect">
            <a:avLst/>
          </a:prstGeom>
          <a:noFill/>
        </p:spPr>
      </p:pic>
      <p:pic>
        <p:nvPicPr>
          <p:cNvPr id="7170" name="Picture 2" descr="C:\Users\James\Pictures\James through the Years\James-LongHa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4614862" cy="36449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717</TotalTime>
  <Words>171</Words>
  <Application>Microsoft PowerPoint</Application>
  <PresentationFormat>On-screen Show (4:3)</PresentationFormat>
  <Paragraphs>66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Paper</vt:lpstr>
      <vt:lpstr>Achieving Persistence Ignorance with NHibernate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What is Persistence Ignorance?</vt:lpstr>
      <vt:lpstr>Why is Persistence Ignorance Important?</vt:lpstr>
      <vt:lpstr>NHibernate and PI</vt:lpstr>
      <vt:lpstr>NHibernate API</vt:lpstr>
      <vt:lpstr>Key Features for PI</vt:lpstr>
      <vt:lpstr>Resources</vt:lpstr>
      <vt:lpstr>Slide 16</vt:lpstr>
      <vt:lpstr>Slide 17</vt:lpstr>
      <vt:lpstr>Object-Relational Mapping with NHibernate</vt:lpstr>
      <vt:lpstr>Questions</vt:lpstr>
    </vt:vector>
  </TitlesOfParts>
  <Company>JamesKovacs.com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Persistence Ignorant Domain Model</dc:title>
  <dc:creator>James Kovacs</dc:creator>
  <cp:lastModifiedBy>James Kovacs</cp:lastModifiedBy>
  <cp:revision>57</cp:revision>
  <dcterms:created xsi:type="dcterms:W3CDTF">2007-11-12T04:49:13Z</dcterms:created>
  <dcterms:modified xsi:type="dcterms:W3CDTF">2008-06-25T05:18:33Z</dcterms:modified>
</cp:coreProperties>
</file>